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25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24" r:id="rId10"/>
    <p:sldId id="264" r:id="rId11"/>
    <p:sldId id="321" r:id="rId12"/>
    <p:sldId id="317" r:id="rId13"/>
    <p:sldId id="322" r:id="rId14"/>
    <p:sldId id="323" r:id="rId15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3076923076938"/>
          <c:y val="0.28503562945368172"/>
          <c:w val="0.4640198511166253"/>
          <c:h val="0.432304038004752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Wsch.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8126520681265221E-2"/>
                  <c:y val="-6.70476270923291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397" dirty="0" err="1"/>
                      <a:t>słowa
7%</a:t>
                    </a:r>
                    <a:endParaRPr lang="en-US" sz="2400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283860502838722E-2"/>
                  <c:y val="4.571429119931551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397" dirty="0" err="1"/>
                      <a:t>głos
38%</a:t>
                    </a:r>
                    <a:endParaRPr lang="en-US" sz="2400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173560421735791E-2"/>
                  <c:y val="-6.095238826575341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397" dirty="0" err="1"/>
                      <a:t>zachowanie
55%</a:t>
                    </a:r>
                    <a:endParaRPr lang="en-US" sz="2400" dirty="0"/>
                  </a:p>
                </c:rich>
              </c:tx>
              <c:numFmt formatCode="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słowa</c:v>
                </c:pt>
                <c:pt idx="1">
                  <c:v>głos</c:v>
                </c:pt>
                <c:pt idx="2">
                  <c:v>zachowanie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3"/>
                <c:pt idx="0">
                  <c:v>7</c:v>
                </c:pt>
                <c:pt idx="1">
                  <c:v>38</c:v>
                </c:pt>
                <c:pt idx="2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3"/>
                <c:pt idx="0">
                  <c:v>słowa</c:v>
                </c:pt>
                <c:pt idx="1">
                  <c:v>głos</c:v>
                </c:pt>
                <c:pt idx="2">
                  <c:v>zachowanie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solidFill>
      <a:schemeClr val="accent2">
        <a:lumMod val="75000"/>
      </a:schemeClr>
    </a:solidFill>
  </c:spPr>
  <c:txPr>
    <a:bodyPr/>
    <a:lstStyle/>
    <a:p>
      <a:pPr>
        <a:defRPr sz="1798"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49B75-51DD-4A7F-AB77-7DF6AC38D14B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344C8C8D-3EB3-43C4-B417-D2B66FB1DA2B}">
      <dgm:prSet/>
      <dgm:spPr/>
      <dgm:t>
        <a:bodyPr/>
        <a:lstStyle/>
        <a:p>
          <a:pPr rtl="0"/>
          <a:r>
            <a:rPr lang="pl-PL" dirty="0" smtClean="0"/>
            <a:t>1. EMBLEMATY (przekazywanie znaczeń, zastępowanie słów)</a:t>
          </a:r>
          <a:endParaRPr lang="pl-PL" dirty="0"/>
        </a:p>
      </dgm:t>
    </dgm:pt>
    <dgm:pt modelId="{12065079-3E4D-4A76-82EE-F81775F5CF34}" type="parTrans" cxnId="{5E941901-609C-4674-AFE7-83D3A920E467}">
      <dgm:prSet/>
      <dgm:spPr/>
      <dgm:t>
        <a:bodyPr/>
        <a:lstStyle/>
        <a:p>
          <a:endParaRPr lang="pl-PL"/>
        </a:p>
      </dgm:t>
    </dgm:pt>
    <dgm:pt modelId="{91809ED9-76D7-41E9-8F4B-E81F0E139324}" type="sibTrans" cxnId="{5E941901-609C-4674-AFE7-83D3A920E467}">
      <dgm:prSet/>
      <dgm:spPr/>
      <dgm:t>
        <a:bodyPr/>
        <a:lstStyle/>
        <a:p>
          <a:endParaRPr lang="pl-PL"/>
        </a:p>
      </dgm:t>
    </dgm:pt>
    <dgm:pt modelId="{0E4C1634-9C40-4599-8889-DC3331BC02F9}">
      <dgm:prSet/>
      <dgm:spPr/>
      <dgm:t>
        <a:bodyPr/>
        <a:lstStyle/>
        <a:p>
          <a:pPr rtl="0"/>
          <a:r>
            <a:rPr lang="pl-PL" dirty="0" smtClean="0"/>
            <a:t>2. ILUSTRATORY (uzupełnienie treści  wypowiadanych słów)</a:t>
          </a:r>
          <a:endParaRPr lang="pl-PL" dirty="0"/>
        </a:p>
      </dgm:t>
    </dgm:pt>
    <dgm:pt modelId="{6E251165-3A2F-435A-88ED-B8ED2F93580B}" type="parTrans" cxnId="{951EE7F0-6E32-4938-A4FA-B4689A3CCA66}">
      <dgm:prSet/>
      <dgm:spPr/>
      <dgm:t>
        <a:bodyPr/>
        <a:lstStyle/>
        <a:p>
          <a:endParaRPr lang="pl-PL"/>
        </a:p>
      </dgm:t>
    </dgm:pt>
    <dgm:pt modelId="{B6A8EE6B-1290-42E5-9C3D-7DD9B54DA7B8}" type="sibTrans" cxnId="{951EE7F0-6E32-4938-A4FA-B4689A3CCA66}">
      <dgm:prSet/>
      <dgm:spPr/>
      <dgm:t>
        <a:bodyPr/>
        <a:lstStyle/>
        <a:p>
          <a:endParaRPr lang="pl-PL"/>
        </a:p>
      </dgm:t>
    </dgm:pt>
    <dgm:pt modelId="{259C394C-8696-4C27-94A1-7D76CE938F21}">
      <dgm:prSet/>
      <dgm:spPr/>
      <dgm:t>
        <a:bodyPr/>
        <a:lstStyle/>
        <a:p>
          <a:pPr rtl="0"/>
          <a:r>
            <a:rPr lang="pl-PL" dirty="0" smtClean="0"/>
            <a:t>3. WSKAŹNIKI UCZUĆ, EKSPRESJA (przekazywanie aktualnego stanu ducha nadawcy) </a:t>
          </a:r>
          <a:endParaRPr lang="pl-PL" dirty="0"/>
        </a:p>
      </dgm:t>
    </dgm:pt>
    <dgm:pt modelId="{9A98C9E1-02D8-4CAF-8A91-EB3A42187C36}" type="parTrans" cxnId="{5ACE450D-10E4-45FE-AE25-661EA16DC4E3}">
      <dgm:prSet/>
      <dgm:spPr/>
      <dgm:t>
        <a:bodyPr/>
        <a:lstStyle/>
        <a:p>
          <a:endParaRPr lang="pl-PL"/>
        </a:p>
      </dgm:t>
    </dgm:pt>
    <dgm:pt modelId="{4FB0B2EE-4F1B-4550-9689-744572675FBA}" type="sibTrans" cxnId="{5ACE450D-10E4-45FE-AE25-661EA16DC4E3}">
      <dgm:prSet/>
      <dgm:spPr/>
      <dgm:t>
        <a:bodyPr/>
        <a:lstStyle/>
        <a:p>
          <a:endParaRPr lang="pl-PL"/>
        </a:p>
      </dgm:t>
    </dgm:pt>
    <dgm:pt modelId="{9620D70D-B535-4C10-B31E-5A135C3A2460}">
      <dgm:prSet/>
      <dgm:spPr/>
      <dgm:t>
        <a:bodyPr/>
        <a:lstStyle/>
        <a:p>
          <a:pPr rtl="0"/>
          <a:r>
            <a:rPr lang="pl-PL" dirty="0" smtClean="0"/>
            <a:t>4. REGULATORY (organizowanie całości sytuacji komunikacyjnej)</a:t>
          </a:r>
          <a:endParaRPr lang="pl-PL" dirty="0"/>
        </a:p>
      </dgm:t>
    </dgm:pt>
    <dgm:pt modelId="{D6565049-0395-4D5B-9D7B-C38A34FF6B32}" type="parTrans" cxnId="{23961AE3-B8DF-4BDA-AD03-92201DE7C798}">
      <dgm:prSet/>
      <dgm:spPr/>
      <dgm:t>
        <a:bodyPr/>
        <a:lstStyle/>
        <a:p>
          <a:endParaRPr lang="pl-PL"/>
        </a:p>
      </dgm:t>
    </dgm:pt>
    <dgm:pt modelId="{80E87EFE-8FCD-4FF6-B50E-C47991D5F956}" type="sibTrans" cxnId="{23961AE3-B8DF-4BDA-AD03-92201DE7C798}">
      <dgm:prSet/>
      <dgm:spPr/>
      <dgm:t>
        <a:bodyPr/>
        <a:lstStyle/>
        <a:p>
          <a:endParaRPr lang="pl-PL"/>
        </a:p>
      </dgm:t>
    </dgm:pt>
    <dgm:pt modelId="{09CC4B88-FFCB-4C7D-B288-A64EF6CBFF28}">
      <dgm:prSet/>
      <dgm:spPr/>
      <dgm:t>
        <a:bodyPr/>
        <a:lstStyle/>
        <a:p>
          <a:pPr rtl="0"/>
          <a:r>
            <a:rPr lang="pl-PL" dirty="0" smtClean="0"/>
            <a:t>5. ADAPTATORY, MANIPULATORY (dopasowanie do sytuacji, zwiększenie(?) komfortu )</a:t>
          </a:r>
          <a:endParaRPr lang="pl-PL" dirty="0"/>
        </a:p>
      </dgm:t>
    </dgm:pt>
    <dgm:pt modelId="{A800A228-874F-4163-A266-954E35A0E25D}" type="parTrans" cxnId="{F4C63DD6-F254-4FB6-A2A8-2ACDF04E6DC4}">
      <dgm:prSet/>
      <dgm:spPr/>
      <dgm:t>
        <a:bodyPr/>
        <a:lstStyle/>
        <a:p>
          <a:endParaRPr lang="pl-PL"/>
        </a:p>
      </dgm:t>
    </dgm:pt>
    <dgm:pt modelId="{8604E76F-41F9-4168-BE8B-846F2BF3BA63}" type="sibTrans" cxnId="{F4C63DD6-F254-4FB6-A2A8-2ACDF04E6DC4}">
      <dgm:prSet/>
      <dgm:spPr/>
      <dgm:t>
        <a:bodyPr/>
        <a:lstStyle/>
        <a:p>
          <a:endParaRPr lang="pl-PL"/>
        </a:p>
      </dgm:t>
    </dgm:pt>
    <dgm:pt modelId="{4D67DCD8-E076-46F9-98ED-0EC173A9869B}" type="pres">
      <dgm:prSet presAssocID="{33E49B75-51DD-4A7F-AB77-7DF6AC38D1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2E0CC7-15AF-4EEE-BB3E-DA597B393699}" type="pres">
      <dgm:prSet presAssocID="{344C8C8D-3EB3-43C4-B417-D2B66FB1DA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32C901-CE26-44B9-9200-CFED836E7656}" type="pres">
      <dgm:prSet presAssocID="{91809ED9-76D7-41E9-8F4B-E81F0E139324}" presName="spacer" presStyleCnt="0"/>
      <dgm:spPr/>
      <dgm:t>
        <a:bodyPr/>
        <a:lstStyle/>
        <a:p>
          <a:endParaRPr lang="pl-PL"/>
        </a:p>
      </dgm:t>
    </dgm:pt>
    <dgm:pt modelId="{52400D97-CA1B-4A01-8C14-43D67EB40E75}" type="pres">
      <dgm:prSet presAssocID="{0E4C1634-9C40-4599-8889-DC3331BC02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13C3FF-E346-40BA-81B2-1589AD680691}" type="pres">
      <dgm:prSet presAssocID="{B6A8EE6B-1290-42E5-9C3D-7DD9B54DA7B8}" presName="spacer" presStyleCnt="0"/>
      <dgm:spPr/>
      <dgm:t>
        <a:bodyPr/>
        <a:lstStyle/>
        <a:p>
          <a:endParaRPr lang="pl-PL"/>
        </a:p>
      </dgm:t>
    </dgm:pt>
    <dgm:pt modelId="{B0A31C02-0960-4162-95D0-ABE31DCA0ED7}" type="pres">
      <dgm:prSet presAssocID="{259C394C-8696-4C27-94A1-7D76CE938F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AAAEF8-C4D4-4798-B095-CC4FB0966FAE}" type="pres">
      <dgm:prSet presAssocID="{4FB0B2EE-4F1B-4550-9689-744572675FBA}" presName="spacer" presStyleCnt="0"/>
      <dgm:spPr/>
      <dgm:t>
        <a:bodyPr/>
        <a:lstStyle/>
        <a:p>
          <a:endParaRPr lang="pl-PL"/>
        </a:p>
      </dgm:t>
    </dgm:pt>
    <dgm:pt modelId="{7E1D6DD7-ACB5-4E20-9F6A-99E5715F1A17}" type="pres">
      <dgm:prSet presAssocID="{9620D70D-B535-4C10-B31E-5A135C3A246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A37D78-D53A-4186-AD41-93CC13D904D4}" type="pres">
      <dgm:prSet presAssocID="{80E87EFE-8FCD-4FF6-B50E-C47991D5F956}" presName="spacer" presStyleCnt="0"/>
      <dgm:spPr/>
      <dgm:t>
        <a:bodyPr/>
        <a:lstStyle/>
        <a:p>
          <a:endParaRPr lang="pl-PL"/>
        </a:p>
      </dgm:t>
    </dgm:pt>
    <dgm:pt modelId="{CD41EB97-DFF6-4A59-BE82-962D05F6EDD0}" type="pres">
      <dgm:prSet presAssocID="{09CC4B88-FFCB-4C7D-B288-A64EF6CBFF2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F6D900-F6ED-4CA3-B4C5-EF315B17DC39}" type="presOf" srcId="{09CC4B88-FFCB-4C7D-B288-A64EF6CBFF28}" destId="{CD41EB97-DFF6-4A59-BE82-962D05F6EDD0}" srcOrd="0" destOrd="0" presId="urn:microsoft.com/office/officeart/2005/8/layout/vList2"/>
    <dgm:cxn modelId="{5E941901-609C-4674-AFE7-83D3A920E467}" srcId="{33E49B75-51DD-4A7F-AB77-7DF6AC38D14B}" destId="{344C8C8D-3EB3-43C4-B417-D2B66FB1DA2B}" srcOrd="0" destOrd="0" parTransId="{12065079-3E4D-4A76-82EE-F81775F5CF34}" sibTransId="{91809ED9-76D7-41E9-8F4B-E81F0E139324}"/>
    <dgm:cxn modelId="{F4C63DD6-F254-4FB6-A2A8-2ACDF04E6DC4}" srcId="{33E49B75-51DD-4A7F-AB77-7DF6AC38D14B}" destId="{09CC4B88-FFCB-4C7D-B288-A64EF6CBFF28}" srcOrd="4" destOrd="0" parTransId="{A800A228-874F-4163-A266-954E35A0E25D}" sibTransId="{8604E76F-41F9-4168-BE8B-846F2BF3BA63}"/>
    <dgm:cxn modelId="{5ACE450D-10E4-45FE-AE25-661EA16DC4E3}" srcId="{33E49B75-51DD-4A7F-AB77-7DF6AC38D14B}" destId="{259C394C-8696-4C27-94A1-7D76CE938F21}" srcOrd="2" destOrd="0" parTransId="{9A98C9E1-02D8-4CAF-8A91-EB3A42187C36}" sibTransId="{4FB0B2EE-4F1B-4550-9689-744572675FBA}"/>
    <dgm:cxn modelId="{23961AE3-B8DF-4BDA-AD03-92201DE7C798}" srcId="{33E49B75-51DD-4A7F-AB77-7DF6AC38D14B}" destId="{9620D70D-B535-4C10-B31E-5A135C3A2460}" srcOrd="3" destOrd="0" parTransId="{D6565049-0395-4D5B-9D7B-C38A34FF6B32}" sibTransId="{80E87EFE-8FCD-4FF6-B50E-C47991D5F956}"/>
    <dgm:cxn modelId="{FEED2F86-7F24-4485-8091-DB63006C33E1}" type="presOf" srcId="{33E49B75-51DD-4A7F-AB77-7DF6AC38D14B}" destId="{4D67DCD8-E076-46F9-98ED-0EC173A9869B}" srcOrd="0" destOrd="0" presId="urn:microsoft.com/office/officeart/2005/8/layout/vList2"/>
    <dgm:cxn modelId="{A3C166FB-EA15-4802-B9AC-D715C4FEAECE}" type="presOf" srcId="{9620D70D-B535-4C10-B31E-5A135C3A2460}" destId="{7E1D6DD7-ACB5-4E20-9F6A-99E5715F1A17}" srcOrd="0" destOrd="0" presId="urn:microsoft.com/office/officeart/2005/8/layout/vList2"/>
    <dgm:cxn modelId="{5C80E041-E942-4DBA-82DD-D1A6C1745535}" type="presOf" srcId="{259C394C-8696-4C27-94A1-7D76CE938F21}" destId="{B0A31C02-0960-4162-95D0-ABE31DCA0ED7}" srcOrd="0" destOrd="0" presId="urn:microsoft.com/office/officeart/2005/8/layout/vList2"/>
    <dgm:cxn modelId="{951EE7F0-6E32-4938-A4FA-B4689A3CCA66}" srcId="{33E49B75-51DD-4A7F-AB77-7DF6AC38D14B}" destId="{0E4C1634-9C40-4599-8889-DC3331BC02F9}" srcOrd="1" destOrd="0" parTransId="{6E251165-3A2F-435A-88ED-B8ED2F93580B}" sibTransId="{B6A8EE6B-1290-42E5-9C3D-7DD9B54DA7B8}"/>
    <dgm:cxn modelId="{244EE077-F95B-459B-B37E-6E5926D7A850}" type="presOf" srcId="{344C8C8D-3EB3-43C4-B417-D2B66FB1DA2B}" destId="{792E0CC7-15AF-4EEE-BB3E-DA597B393699}" srcOrd="0" destOrd="0" presId="urn:microsoft.com/office/officeart/2005/8/layout/vList2"/>
    <dgm:cxn modelId="{657179FB-BF63-4EC3-A90A-FD2FECB4DCFE}" type="presOf" srcId="{0E4C1634-9C40-4599-8889-DC3331BC02F9}" destId="{52400D97-CA1B-4A01-8C14-43D67EB40E75}" srcOrd="0" destOrd="0" presId="urn:microsoft.com/office/officeart/2005/8/layout/vList2"/>
    <dgm:cxn modelId="{9EE7CB75-6194-4C38-85C8-4077A9899282}" type="presParOf" srcId="{4D67DCD8-E076-46F9-98ED-0EC173A9869B}" destId="{792E0CC7-15AF-4EEE-BB3E-DA597B393699}" srcOrd="0" destOrd="0" presId="urn:microsoft.com/office/officeart/2005/8/layout/vList2"/>
    <dgm:cxn modelId="{553CAEE0-F477-4129-A574-F707D74A7A59}" type="presParOf" srcId="{4D67DCD8-E076-46F9-98ED-0EC173A9869B}" destId="{0232C901-CE26-44B9-9200-CFED836E7656}" srcOrd="1" destOrd="0" presId="urn:microsoft.com/office/officeart/2005/8/layout/vList2"/>
    <dgm:cxn modelId="{0557C6FD-85C4-42BB-9F41-7CA92000E3E2}" type="presParOf" srcId="{4D67DCD8-E076-46F9-98ED-0EC173A9869B}" destId="{52400D97-CA1B-4A01-8C14-43D67EB40E75}" srcOrd="2" destOrd="0" presId="urn:microsoft.com/office/officeart/2005/8/layout/vList2"/>
    <dgm:cxn modelId="{7CA538A6-8156-485B-9253-8D42BF223EE5}" type="presParOf" srcId="{4D67DCD8-E076-46F9-98ED-0EC173A9869B}" destId="{F513C3FF-E346-40BA-81B2-1589AD680691}" srcOrd="3" destOrd="0" presId="urn:microsoft.com/office/officeart/2005/8/layout/vList2"/>
    <dgm:cxn modelId="{19EA5ED1-A0F7-4364-9DF0-F9B5A17D19DF}" type="presParOf" srcId="{4D67DCD8-E076-46F9-98ED-0EC173A9869B}" destId="{B0A31C02-0960-4162-95D0-ABE31DCA0ED7}" srcOrd="4" destOrd="0" presId="urn:microsoft.com/office/officeart/2005/8/layout/vList2"/>
    <dgm:cxn modelId="{45D77FD3-C30C-4E2A-92D9-0CCA54E32BB9}" type="presParOf" srcId="{4D67DCD8-E076-46F9-98ED-0EC173A9869B}" destId="{2CAAAEF8-C4D4-4798-B095-CC4FB0966FAE}" srcOrd="5" destOrd="0" presId="urn:microsoft.com/office/officeart/2005/8/layout/vList2"/>
    <dgm:cxn modelId="{E76FDD0A-3D49-43E0-96FD-388E47AD60EB}" type="presParOf" srcId="{4D67DCD8-E076-46F9-98ED-0EC173A9869B}" destId="{7E1D6DD7-ACB5-4E20-9F6A-99E5715F1A17}" srcOrd="6" destOrd="0" presId="urn:microsoft.com/office/officeart/2005/8/layout/vList2"/>
    <dgm:cxn modelId="{F65BDAEF-9305-4CE5-AD1C-009D3CCA5A79}" type="presParOf" srcId="{4D67DCD8-E076-46F9-98ED-0EC173A9869B}" destId="{AEA37D78-D53A-4186-AD41-93CC13D904D4}" srcOrd="7" destOrd="0" presId="urn:microsoft.com/office/officeart/2005/8/layout/vList2"/>
    <dgm:cxn modelId="{64FF3F6F-1D46-4C86-916F-AA560358ACC7}" type="presParOf" srcId="{4D67DCD8-E076-46F9-98ED-0EC173A9869B}" destId="{CD41EB97-DFF6-4A59-BE82-962D05F6EDD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E0CC7-15AF-4EEE-BB3E-DA597B393699}">
      <dsp:nvSpPr>
        <dsp:cNvPr id="0" name=""/>
        <dsp:cNvSpPr/>
      </dsp:nvSpPr>
      <dsp:spPr>
        <a:xfrm>
          <a:off x="0" y="44886"/>
          <a:ext cx="8229600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1. EMBLEMATY (przekazywanie znaczeń, zastępowanie słów)</a:t>
          </a:r>
          <a:endParaRPr lang="pl-PL" sz="2200" kern="1200" dirty="0"/>
        </a:p>
      </dsp:txBody>
      <dsp:txXfrm>
        <a:off x="40837" y="85723"/>
        <a:ext cx="8147926" cy="754876"/>
      </dsp:txXfrm>
    </dsp:sp>
    <dsp:sp modelId="{52400D97-CA1B-4A01-8C14-43D67EB40E75}">
      <dsp:nvSpPr>
        <dsp:cNvPr id="0" name=""/>
        <dsp:cNvSpPr/>
      </dsp:nvSpPr>
      <dsp:spPr>
        <a:xfrm>
          <a:off x="0" y="944796"/>
          <a:ext cx="8229600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2. ILUSTRATORY (uzupełnienie treści  wypowiadanych słów)</a:t>
          </a:r>
          <a:endParaRPr lang="pl-PL" sz="2200" kern="1200" dirty="0"/>
        </a:p>
      </dsp:txBody>
      <dsp:txXfrm>
        <a:off x="40837" y="985633"/>
        <a:ext cx="8147926" cy="754876"/>
      </dsp:txXfrm>
    </dsp:sp>
    <dsp:sp modelId="{B0A31C02-0960-4162-95D0-ABE31DCA0ED7}">
      <dsp:nvSpPr>
        <dsp:cNvPr id="0" name=""/>
        <dsp:cNvSpPr/>
      </dsp:nvSpPr>
      <dsp:spPr>
        <a:xfrm>
          <a:off x="0" y="1844706"/>
          <a:ext cx="8229600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3. WSKAŹNIKI UCZUĆ, EKSPRESJA (przekazywanie aktualnego stanu ducha nadawcy) </a:t>
          </a:r>
          <a:endParaRPr lang="pl-PL" sz="2200" kern="1200" dirty="0"/>
        </a:p>
      </dsp:txBody>
      <dsp:txXfrm>
        <a:off x="40837" y="1885543"/>
        <a:ext cx="8147926" cy="754876"/>
      </dsp:txXfrm>
    </dsp:sp>
    <dsp:sp modelId="{7E1D6DD7-ACB5-4E20-9F6A-99E5715F1A17}">
      <dsp:nvSpPr>
        <dsp:cNvPr id="0" name=""/>
        <dsp:cNvSpPr/>
      </dsp:nvSpPr>
      <dsp:spPr>
        <a:xfrm>
          <a:off x="0" y="2744616"/>
          <a:ext cx="8229600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4. REGULATORY (organizowanie całości sytuacji komunikacyjnej)</a:t>
          </a:r>
          <a:endParaRPr lang="pl-PL" sz="2200" kern="1200" dirty="0"/>
        </a:p>
      </dsp:txBody>
      <dsp:txXfrm>
        <a:off x="40837" y="2785453"/>
        <a:ext cx="8147926" cy="754876"/>
      </dsp:txXfrm>
    </dsp:sp>
    <dsp:sp modelId="{CD41EB97-DFF6-4A59-BE82-962D05F6EDD0}">
      <dsp:nvSpPr>
        <dsp:cNvPr id="0" name=""/>
        <dsp:cNvSpPr/>
      </dsp:nvSpPr>
      <dsp:spPr>
        <a:xfrm>
          <a:off x="0" y="3644526"/>
          <a:ext cx="8229600" cy="8365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5. ADAPTATORY, MANIPULATORY (dopasowanie do sytuacji, zwiększenie(?) komfortu )</a:t>
          </a:r>
          <a:endParaRPr lang="pl-PL" sz="2200" kern="1200" dirty="0"/>
        </a:p>
      </dsp:txBody>
      <dsp:txXfrm>
        <a:off x="40837" y="3685363"/>
        <a:ext cx="8147926" cy="754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C38B0E-589A-4177-855D-D7E998952344}" type="datetimeFigureOut">
              <a:rPr lang="pl-PL"/>
              <a:pPr>
                <a:defRPr/>
              </a:pPr>
              <a:t>2016-03-03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2640BB-FC73-494A-9D2D-5593D1731C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522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3B0C03-9C2A-42E9-8F85-39467930C0A0}" type="datetimeFigureOut">
              <a:rPr lang="pl-PL"/>
              <a:pPr>
                <a:defRPr/>
              </a:pPr>
              <a:t>2016-03-03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AE9E21-609F-4744-89A4-E119967743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5627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634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C4ABC-9006-4B47-B51D-86E5DA22C8BC}" type="slidenum">
              <a:rPr lang="pl-PL" smtClean="0"/>
              <a:pPr/>
              <a:t>3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5B57-BDF3-4573-B78B-160AAEB8E9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544DE-71C0-4457-A31D-AD454074CC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E779-5036-46A4-80FF-020463AB20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D4EA7-8D77-4AA0-86EB-8391C690B6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697F-DDE8-49EB-92CC-20E1D2A2B4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5052-2C0E-4856-A050-2EB6493E78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A6DFB-7FCF-448C-A410-01E321A0A35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962C4-EFE8-4C51-8487-45C45F1537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7EBA-DBC9-4CC6-96D9-CE1931C999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AA15A-B82A-48BB-BEF3-2314700CD5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A2174-D9FE-4E1D-9463-F7E1818B71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BBD4-5FE0-49D3-B020-47F04EEBEB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F2C72-BCDF-463C-ACE1-47156D35D0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pPr>
              <a:defRPr/>
            </a:pPr>
            <a:fld id="{47FD1CDC-1AB8-4AE1-8F27-1B015EB6827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639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sz="quarter"/>
          </p:nvPr>
        </p:nvSpPr>
        <p:spPr>
          <a:xfrm>
            <a:off x="900113" y="1916113"/>
            <a:ext cx="7772400" cy="2089150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Komunikacja interpersonalna w negocjacjach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Joanna Wasiela-Jaroszewicz</a:t>
            </a:r>
            <a:endParaRPr lang="pl-PL" sz="3600" dirty="0"/>
          </a:p>
        </p:txBody>
      </p:sp>
      <p:sp>
        <p:nvSpPr>
          <p:cNvPr id="18435" name="Podtytuł 2"/>
          <p:cNvSpPr>
            <a:spLocks noGrp="1"/>
          </p:cNvSpPr>
          <p:nvPr>
            <p:ph type="subTitle" sz="quarter" idx="1"/>
          </p:nvPr>
        </p:nvSpPr>
        <p:spPr>
          <a:xfrm>
            <a:off x="2743200" y="4868863"/>
            <a:ext cx="6400800" cy="1752600"/>
          </a:xfrm>
        </p:spPr>
        <p:txBody>
          <a:bodyPr/>
          <a:lstStyle/>
          <a:p>
            <a:r>
              <a:rPr lang="pl-PL" sz="2800" dirty="0" smtClean="0">
                <a:solidFill>
                  <a:srgbClr val="FFFF00"/>
                </a:solidFill>
              </a:rPr>
              <a:t>jwjarosz@wp.pl</a:t>
            </a:r>
          </a:p>
          <a:p>
            <a:r>
              <a:rPr lang="pl-PL" sz="2800" dirty="0" smtClean="0">
                <a:solidFill>
                  <a:srgbClr val="FFFF00"/>
                </a:solidFill>
              </a:rPr>
              <a:t>jwjarosz@p.lodz.pl</a:t>
            </a:r>
            <a:endParaRPr lang="pl-PL" sz="2800" i="1" dirty="0" smtClean="0"/>
          </a:p>
          <a:p>
            <a:r>
              <a:rPr lang="pl-PL" sz="2800" i="1" dirty="0" smtClean="0"/>
              <a:t>PŁ </a:t>
            </a:r>
            <a:r>
              <a:rPr lang="pl-PL" sz="2800" i="1" dirty="0" smtClean="0"/>
              <a:t>2015/2016</a:t>
            </a:r>
            <a:endParaRPr lang="pl-PL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mtClean="0"/>
              <a:t>Gdzie siedzimy, kim będziemy?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Środki i „pola siły”</a:t>
            </a:r>
          </a:p>
          <a:p>
            <a:pPr eaLnBrk="1" hangingPunct="1"/>
            <a:r>
              <a:rPr lang="pl-PL" smtClean="0"/>
              <a:t>Manewry z biurkiem</a:t>
            </a:r>
          </a:p>
          <a:p>
            <a:pPr eaLnBrk="1" hangingPunct="1"/>
            <a:r>
              <a:rPr lang="pl-PL" smtClean="0"/>
              <a:t>Sofa czy krzesło?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Gdzie siedzimy, dlaczego pupil nauczyciela siedzi po jego lewej stronie ?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l-PL" sz="2800" smtClean="0"/>
              <a:t>Badacze z Uniwersytetu w Oregonie stwierdzili, że ludzie mogą pamiętać do </a:t>
            </a:r>
            <a:r>
              <a:rPr lang="pl-PL" sz="2800" b="1" smtClean="0"/>
              <a:t>trzech razy więcej informacji </a:t>
            </a:r>
            <a:r>
              <a:rPr lang="pl-PL" sz="2800" smtClean="0"/>
              <a:t>o rzeczach, które wiedzą w swoim </a:t>
            </a:r>
            <a:r>
              <a:rPr lang="pl-PL" sz="2800" b="1" smtClean="0"/>
              <a:t>prawym polu </a:t>
            </a:r>
            <a:r>
              <a:rPr lang="pl-PL" sz="2800" smtClean="0"/>
              <a:t>widzenia niż lewym.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sz="2800" smtClean="0"/>
              <a:t>	Według ich badań najprawdopodobniej mamy „</a:t>
            </a:r>
            <a:r>
              <a:rPr lang="pl-PL" sz="2800" b="1" smtClean="0"/>
              <a:t>lepszą stronę” twarzy-jest nią lewy profil</a:t>
            </a:r>
            <a:r>
              <a:rPr lang="pl-PL" sz="2800" smtClean="0"/>
              <a:t>, ponieważ znajduje się w prawym polu widzenia rozmówcy.</a:t>
            </a:r>
          </a:p>
          <a:p>
            <a:pPr eaLnBrk="1" hangingPunct="1"/>
            <a:r>
              <a:rPr lang="pl-PL" sz="2800" smtClean="0"/>
              <a:t>W świecie biznesu więcej transakcji się zawiera , kiedy sprzedawca siedzi po lewej stronie klienta.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pl-PL" dirty="0"/>
          </a:p>
        </p:txBody>
      </p:sp>
      <p:pic>
        <p:nvPicPr>
          <p:cNvPr id="51203" name="Symbol zastępczy zawartości 3" descr="skanowanie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0"/>
            <a:ext cx="54721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Siedem sekretów pozytywnej mowy ciała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pl-PL" sz="2400" b="1" dirty="0" smtClean="0"/>
              <a:t>TWARZ</a:t>
            </a:r>
            <a:r>
              <a:rPr lang="pl-PL" sz="2400" dirty="0" smtClean="0"/>
              <a:t>: miej ożywiony wyraz twarzy i niech uśmiech będzie stałym punktem twojego repertuaru. Od czasu do czasu błyskaj też bielą zębów.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pl-PL" sz="2400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pl-PL" sz="2400" b="1" dirty="0" smtClean="0"/>
              <a:t>GESTYKULACJA</a:t>
            </a:r>
            <a:r>
              <a:rPr lang="pl-PL" sz="2400" dirty="0" smtClean="0"/>
              <a:t>: bądź ekspresyjny, ale bez przesady. Gestykulując, miej złączone palce, dłonie trzymaj zawsze poniżej linii podbródka, unikaj też krzyżowania rąk i nóg.</a:t>
            </a:r>
          </a:p>
          <a:p>
            <a:pPr marL="514350" indent="-514350" eaLnBrk="1" hangingPunct="1">
              <a:buFont typeface="Arial" charset="0"/>
              <a:buAutoNum type="arabicPeriod"/>
            </a:pPr>
            <a:endParaRPr lang="pl-PL" sz="2400" dirty="0" smtClean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pl-PL" sz="2400" b="1" dirty="0" smtClean="0"/>
              <a:t>RUCHY GŁOWĄ</a:t>
            </a:r>
            <a:r>
              <a:rPr lang="pl-PL" sz="2400" dirty="0" smtClean="0"/>
              <a:t>: Rozmawiając, trzykrotnie kiwaj potakująco głową, a słuchając, przechylaj ją. </a:t>
            </a:r>
            <a:r>
              <a:rPr lang="pl-PL" sz="2400" smtClean="0"/>
              <a:t>Utrzymuj uniesiony  podbródek.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188913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Siedem sekretów pozytywnej mowy ciała,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1196975"/>
            <a:ext cx="7772400" cy="54006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sz="2400" b="1" dirty="0" smtClean="0"/>
              <a:t>KONTAKT WZROKOWY</a:t>
            </a:r>
            <a:r>
              <a:rPr lang="pl-PL" sz="2400" dirty="0" smtClean="0"/>
              <a:t>: Utrzymuj kontakt wzrokowy tak, aby każdy czuł się swobodnie. Zyskujesz większą wiarygodność, niż ci, którzy umykają wzrokiem.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endParaRPr lang="pl-PL" sz="2400" dirty="0" smtClean="0"/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sz="2400" b="1" dirty="0" smtClean="0"/>
              <a:t>POSTAWA CIAŁA</a:t>
            </a:r>
            <a:r>
              <a:rPr lang="pl-PL" sz="2400" dirty="0" smtClean="0"/>
              <a:t>: słuchając, pochyl się do przodu, a gdy mówisz, stój prosto.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endParaRPr lang="pl-PL" sz="2400" dirty="0" smtClean="0"/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sz="2400" b="1" dirty="0" smtClean="0"/>
              <a:t>TERYTORIUM</a:t>
            </a:r>
            <a:r>
              <a:rPr lang="pl-PL" sz="2400" dirty="0" smtClean="0"/>
              <a:t>: stój tak blisko rozmówcy, żebyś czuł się komfortowo. Jeżeli twój towarzysz zrobi krok do tyłu, nie postępuj wówczas do przodu.</a:t>
            </a:r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endParaRPr lang="pl-PL" sz="2400" dirty="0" smtClean="0"/>
          </a:p>
          <a:p>
            <a:pPr marL="514350" indent="-514350" eaLnBrk="1" hangingPunct="1">
              <a:buFont typeface="+mj-lt"/>
              <a:buAutoNum type="arabicPeriod" startAt="4"/>
              <a:defRPr/>
            </a:pPr>
            <a:r>
              <a:rPr lang="pl-PL" sz="2400" b="1" dirty="0" smtClean="0"/>
              <a:t>ODZWIERCIEDLANIE:</a:t>
            </a:r>
            <a:r>
              <a:rPr lang="pl-PL" sz="2400" dirty="0" smtClean="0"/>
              <a:t> subtelnie </a:t>
            </a:r>
            <a:r>
              <a:rPr lang="pl-PL" sz="2400" smtClean="0"/>
              <a:t>odzwierciedlaj (a nie powtarzaj) </a:t>
            </a:r>
            <a:r>
              <a:rPr lang="pl-PL" sz="2400" dirty="0" smtClean="0"/>
              <a:t>mowę ciała innych ludzi.</a:t>
            </a:r>
          </a:p>
          <a:p>
            <a:pPr eaLnBrk="1" hangingPunct="1">
              <a:defRPr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Symbol zastępczy zawartości 3" descr="Fotosy_4_seria_ranczo_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24" r="5624"/>
          <a:stretch>
            <a:fillRect/>
          </a:stretch>
        </p:blipFill>
        <p:spPr>
          <a:xfrm>
            <a:off x="1908175" y="612775"/>
            <a:ext cx="5111750" cy="3752850"/>
          </a:xfrm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250825" y="4652963"/>
            <a:ext cx="8642350" cy="100806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800" dirty="0" smtClean="0"/>
              <a:t>Mowa ciała- rodzaje i funkcje  sygnałów niewerbalnych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Mowa ciała-</a:t>
            </a:r>
            <a:br>
              <a:rPr lang="pl-PL" sz="3600" dirty="0" smtClean="0"/>
            </a:br>
            <a:r>
              <a:rPr lang="pl-PL" sz="3600" dirty="0" smtClean="0"/>
              <a:t>teoria A. </a:t>
            </a:r>
            <a:r>
              <a:rPr lang="pl-PL" sz="3600" dirty="0" err="1" smtClean="0"/>
              <a:t>Mehrabiana</a:t>
            </a:r>
            <a:endParaRPr lang="pl-PL" sz="3600" dirty="0" smtClean="0"/>
          </a:p>
        </p:txBody>
      </p:sp>
      <p:graphicFrame>
        <p:nvGraphicFramePr>
          <p:cNvPr id="4" name="Object 0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58788" y="1981200"/>
          <a:ext cx="8134350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223962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Mowa ciała- teoria A. </a:t>
            </a:r>
            <a:r>
              <a:rPr lang="pl-PL" sz="3600" dirty="0" err="1" smtClean="0"/>
              <a:t>Mehrabiana</a:t>
            </a:r>
            <a:endParaRPr lang="pl-PL" sz="36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713787" cy="49688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l-PL" sz="2800" smtClean="0"/>
              <a:t>	Według formuły podanej przez A.Mehrabiana, </a:t>
            </a:r>
            <a:r>
              <a:rPr lang="pl-PL" sz="2800" b="1" smtClean="0"/>
              <a:t>jeśli jakiś komunikat przenosi różnymi kanałami wzajemnie sprzeczne informacje</a:t>
            </a:r>
            <a:r>
              <a:rPr lang="pl-PL" sz="2800" smtClean="0"/>
              <a:t>, to całkowita postawa nadawcy</a:t>
            </a:r>
            <a:br>
              <a:rPr lang="pl-PL" sz="2800" smtClean="0"/>
            </a:br>
            <a:r>
              <a:rPr lang="pl-PL" sz="2800" smtClean="0"/>
              <a:t>(A</a:t>
            </a:r>
            <a:r>
              <a:rPr lang="pl-PL" sz="2800" baseline="-25000" smtClean="0"/>
              <a:t>total)</a:t>
            </a:r>
            <a:r>
              <a:rPr lang="pl-PL" sz="2800" smtClean="0"/>
              <a:t>)</a:t>
            </a:r>
            <a:r>
              <a:rPr lang="pl-PL" sz="2800" baseline="-25000" smtClean="0"/>
              <a:t> </a:t>
            </a:r>
            <a:r>
              <a:rPr lang="pl-PL" sz="2800" smtClean="0"/>
              <a:t>, inferowana przez odbiorcę na podstawie tego komunikatu, stanowi sumę ważoną trzech specjalnych rodzajów postawy komunikowanej: </a:t>
            </a:r>
          </a:p>
          <a:p>
            <a:pPr algn="just" eaLnBrk="1" hangingPunct="1"/>
            <a:r>
              <a:rPr lang="pl-PL" sz="2800" smtClean="0"/>
              <a:t>postawy wyrażonej </a:t>
            </a:r>
            <a:r>
              <a:rPr lang="pl-PL" sz="2800" b="1" smtClean="0"/>
              <a:t>słowami</a:t>
            </a:r>
            <a:r>
              <a:rPr lang="pl-PL" sz="2800" smtClean="0"/>
              <a:t> (A</a:t>
            </a:r>
            <a:r>
              <a:rPr lang="pl-PL" sz="2800" baseline="-25000" smtClean="0"/>
              <a:t>content</a:t>
            </a:r>
            <a:r>
              <a:rPr lang="pl-PL" sz="2800" smtClean="0"/>
              <a:t>),</a:t>
            </a:r>
          </a:p>
          <a:p>
            <a:pPr algn="just" eaLnBrk="1" hangingPunct="1"/>
            <a:r>
              <a:rPr lang="pl-PL" sz="2800" smtClean="0"/>
              <a:t>postawy sygnalizowanej cechami </a:t>
            </a:r>
            <a:r>
              <a:rPr lang="pl-PL" sz="2800" b="1" smtClean="0"/>
              <a:t>wokalnymi </a:t>
            </a:r>
            <a:r>
              <a:rPr lang="pl-PL" sz="2800" smtClean="0"/>
              <a:t>wypowiedzi (A</a:t>
            </a:r>
            <a:r>
              <a:rPr lang="pl-PL" sz="2800" baseline="-25000" smtClean="0"/>
              <a:t>tone</a:t>
            </a:r>
            <a:r>
              <a:rPr lang="pl-PL" sz="2800" smtClean="0"/>
              <a:t>)</a:t>
            </a:r>
          </a:p>
          <a:p>
            <a:pPr algn="just" eaLnBrk="1" hangingPunct="1"/>
            <a:r>
              <a:rPr lang="pl-PL" sz="2800" smtClean="0"/>
              <a:t>i wreszcie postawy dającej się wyczytać z </a:t>
            </a:r>
            <a:r>
              <a:rPr lang="pl-PL" sz="2800" b="1" smtClean="0"/>
              <a:t>wyrazu twarzy </a:t>
            </a:r>
            <a:r>
              <a:rPr lang="pl-PL" sz="2800" smtClean="0"/>
              <a:t>nadawcy (A</a:t>
            </a:r>
            <a:r>
              <a:rPr lang="pl-PL" sz="2800" baseline="-25000" smtClean="0"/>
              <a:t>face</a:t>
            </a:r>
            <a:r>
              <a:rPr lang="pl-PL" sz="2800" smtClean="0"/>
              <a:t>).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36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6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223962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dirty="0" smtClean="0"/>
              <a:t>Mowa ciała- teoria A. </a:t>
            </a:r>
            <a:r>
              <a:rPr lang="pl-PL" sz="3200" dirty="0" err="1" smtClean="0"/>
              <a:t>Mehrabiana</a:t>
            </a:r>
            <a:endParaRPr lang="pl-PL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b="1" smtClean="0"/>
              <a:t>A </a:t>
            </a:r>
            <a:r>
              <a:rPr lang="pl-PL" b="1" baseline="-25000" smtClean="0"/>
              <a:t>total </a:t>
            </a:r>
            <a:r>
              <a:rPr lang="pl-PL" b="1" smtClean="0"/>
              <a:t>= 0,07 A</a:t>
            </a:r>
            <a:r>
              <a:rPr lang="pl-PL" b="1" baseline="-25000" smtClean="0"/>
              <a:t>content</a:t>
            </a:r>
            <a:r>
              <a:rPr lang="pl-PL" b="1" smtClean="0"/>
              <a:t>  + 0,38 A</a:t>
            </a:r>
            <a:r>
              <a:rPr lang="pl-PL" b="1" baseline="-25000" smtClean="0"/>
              <a:t>tone</a:t>
            </a:r>
            <a:r>
              <a:rPr lang="pl-PL" b="1" smtClean="0"/>
              <a:t>  +0,55 A</a:t>
            </a:r>
            <a:r>
              <a:rPr lang="pl-PL" b="1" baseline="-25000" smtClean="0"/>
              <a:t>face </a:t>
            </a:r>
            <a:r>
              <a:rPr lang="pl-PL" b="1" smtClean="0"/>
              <a:t>	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/>
              <a:t>Czyli: 	Mówisz, że nic się nie stało, ale widzę, że jesteś zdenerwowany.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28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2800" smtClean="0"/>
              <a:t>WAŻNE:</a:t>
            </a:r>
          </a:p>
          <a:p>
            <a:pPr algn="just" eaLnBrk="1" hangingPunct="1"/>
            <a:r>
              <a:rPr lang="pl-PL" sz="2800" smtClean="0"/>
              <a:t>Wzór A.Mehrabiana nie dotyczy „informacji, które uzyskujemy w rozmowie”, a jedynie postaw nadawcy.</a:t>
            </a:r>
          </a:p>
          <a:p>
            <a:pPr algn="just" eaLnBrk="1" hangingPunct="1"/>
            <a:r>
              <a:rPr lang="pl-PL" sz="2800" smtClean="0"/>
              <a:t>Ma on zastosowanie tylko wtedy, gdy nadawca równocześnie  sygnalizuje dwie niezgodne ze sobą postawy, co zmusza odbiorcę  do wybrania kanału bardziej , jego zdaniem, wiarygodnego.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600" smtClean="0"/>
              <a:t>AUTOPREZENTACJA</a:t>
            </a:r>
            <a:br>
              <a:rPr lang="pl-PL" sz="3600" smtClean="0"/>
            </a:br>
            <a:r>
              <a:rPr lang="pl-PL" sz="3600" smtClean="0"/>
              <a:t>kształtowanie pierwszego wrażenia</a:t>
            </a:r>
            <a:br>
              <a:rPr lang="pl-PL" sz="3600" smtClean="0"/>
            </a:br>
            <a:r>
              <a:rPr lang="pl-PL" sz="2000" smtClean="0"/>
              <a:t>badania A. Mehrabiana</a:t>
            </a:r>
            <a:endParaRPr lang="pl-PL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rasa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płeć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wiek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wzrost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wyraz twarzy, oczy, włosy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ubranie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pl-PL" smtClean="0"/>
              <a:t>ruchy i postawa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620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pl-PL" sz="3200" smtClean="0"/>
              <a:t>Rodzaje niewerbalnych aktów komunikacyjnych</a:t>
            </a:r>
            <a:endParaRPr lang="pl-PL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7772400" cy="4876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Gestykulacja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Mimika, wyraz twarzy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Spojrzenia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Pozycja ciała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Wygląd zewnętrzny, ubiór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Parajęzyk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Wokalizacja, jakość wypowiedzi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Dotyk, kontakt fizyczny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Dystans fizyczny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pl-PL" sz="3000" smtClean="0"/>
              <a:t>Otoczenie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200" smtClean="0"/>
              <a:t>FUNKCJE NIEWERBALNYCH AKTÓW KOMUNIKACYJNYCH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sz="3600" dirty="0" smtClean="0"/>
              <a:t>Strefy przestrzeni osobistej </a:t>
            </a:r>
            <a:br>
              <a:rPr lang="pl-PL" sz="3600" dirty="0" smtClean="0"/>
            </a:br>
            <a:r>
              <a:rPr lang="pl-PL" sz="3600" dirty="0" err="1" smtClean="0"/>
              <a:t>E.Hall</a:t>
            </a:r>
            <a:endParaRPr lang="pl-PL" sz="3600" dirty="0" smtClean="0"/>
          </a:p>
        </p:txBody>
      </p:sp>
      <p:pic>
        <p:nvPicPr>
          <p:cNvPr id="43011" name="Symbol zastępczy zawartości 2" descr="350px-Personal_Space_POL.png"/>
          <p:cNvPicPr>
            <a:picLocks noGrp="1" noChangeAspect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73238"/>
            <a:ext cx="4824412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ybki wzrost">
  <a:themeElements>
    <a:clrScheme name="Szybki wzrost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zybki wzros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zybki wzrost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ybki wzrost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ybki wzrost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ybki wzrost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ybki wzrost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</TotalTime>
  <Words>377</Words>
  <Application>Microsoft Office PowerPoint</Application>
  <PresentationFormat>Pokaz na ekranie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Szybki wzrost</vt:lpstr>
      <vt:lpstr>Komunikacja interpersonalna w negocjacjach   Joanna Wasiela-Jaroszewicz</vt:lpstr>
      <vt:lpstr>Mowa ciała- rodzaje i funkcje  sygnałów niewerbalnych </vt:lpstr>
      <vt:lpstr>Mowa ciała- teoria A. Mehrabiana</vt:lpstr>
      <vt:lpstr>Mowa ciała- teoria A. Mehrabiana</vt:lpstr>
      <vt:lpstr>Mowa ciała- teoria A. Mehrabiana</vt:lpstr>
      <vt:lpstr>AUTOPREZENTACJA kształtowanie pierwszego wrażenia badania A. Mehrabiana</vt:lpstr>
      <vt:lpstr>Rodzaje niewerbalnych aktów komunikacyjnych</vt:lpstr>
      <vt:lpstr>FUNKCJE NIEWERBALNYCH AKTÓW KOMUNIKACYJNYCH</vt:lpstr>
      <vt:lpstr>Strefy przestrzeni osobistej  E.Hall</vt:lpstr>
      <vt:lpstr>Gdzie siedzimy, kim będziemy?</vt:lpstr>
      <vt:lpstr>Gdzie siedzimy, dlaczego pupil nauczyciela siedzi po jego lewej stronie ? </vt:lpstr>
      <vt:lpstr>Prezentacja programu PowerPoint</vt:lpstr>
      <vt:lpstr>Siedem sekretów pozytywnej mowy ciała</vt:lpstr>
      <vt:lpstr>Siedem sekretów pozytywnej mowy ciała, c.d.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Mowa ciała</dc:title>
  <dc:creator>jwj</dc:creator>
  <cp:lastModifiedBy>uafkj</cp:lastModifiedBy>
  <cp:revision>61</cp:revision>
  <cp:lastPrinted>1601-01-01T00:00:00Z</cp:lastPrinted>
  <dcterms:created xsi:type="dcterms:W3CDTF">2001-01-03T19:36:14Z</dcterms:created>
  <dcterms:modified xsi:type="dcterms:W3CDTF">2016-03-03T12:37:05Z</dcterms:modified>
</cp:coreProperties>
</file>