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7" r:id="rId1"/>
  </p:sldMasterIdLst>
  <p:notesMasterIdLst>
    <p:notesMasterId r:id="rId11"/>
  </p:notesMasterIdLst>
  <p:handoutMasterIdLst>
    <p:handoutMasterId r:id="rId12"/>
  </p:handoutMasterIdLst>
  <p:sldIdLst>
    <p:sldId id="299" r:id="rId2"/>
    <p:sldId id="277" r:id="rId3"/>
    <p:sldId id="279" r:id="rId4"/>
    <p:sldId id="281" r:id="rId5"/>
    <p:sldId id="295" r:id="rId6"/>
    <p:sldId id="289" r:id="rId7"/>
    <p:sldId id="291" r:id="rId8"/>
    <p:sldId id="292" r:id="rId9"/>
    <p:sldId id="301" r:id="rId10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7276" autoAdjust="0"/>
  </p:normalViewPr>
  <p:slideViewPr>
    <p:cSldViewPr>
      <p:cViewPr varScale="1">
        <p:scale>
          <a:sx n="72" d="100"/>
          <a:sy n="72" d="100"/>
        </p:scale>
        <p:origin x="-13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0CF46F1-472E-4782-BFAD-40EC1A720A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559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CFE8881-7997-4991-9582-5A9A4C8200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117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C9EB72-E863-42C0-8BD9-7E3E11949F43}" type="slidenum">
              <a:rPr lang="pl-PL" smtClean="0"/>
              <a:pPr/>
              <a:t>2</a:t>
            </a:fld>
            <a:endParaRPr lang="pl-PL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25576-8381-480E-BC33-634A67C17FC1}" type="slidenum">
              <a:rPr lang="pl-PL" smtClean="0"/>
              <a:pPr/>
              <a:t>3</a:t>
            </a:fld>
            <a:endParaRPr lang="pl-PL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0BAC05-4E5F-4DBC-B2EC-4E32342AC5D5}" type="slidenum">
              <a:rPr lang="pl-PL" smtClean="0"/>
              <a:pPr/>
              <a:t>4</a:t>
            </a:fld>
            <a:endParaRPr lang="pl-PL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BACEC-4469-4E90-BF12-02485973D091}" type="slidenum">
              <a:rPr lang="pl-PL" smtClean="0"/>
              <a:pPr/>
              <a:t>6</a:t>
            </a:fld>
            <a:endParaRPr lang="pl-PL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221312-29EB-4A11-9D5B-CD807E5C9F53}" type="slidenum">
              <a:rPr lang="pl-PL" smtClean="0"/>
              <a:pPr/>
              <a:t>7</a:t>
            </a:fld>
            <a:endParaRPr lang="pl-PL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7E6E73-F59F-4F14-BC8D-8A01D864963A}" type="slidenum">
              <a:rPr lang="pl-PL" smtClean="0"/>
              <a:pPr/>
              <a:t>8</a:t>
            </a:fld>
            <a:endParaRPr lang="pl-PL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57364"/>
            <a:ext cx="7772400" cy="1470025"/>
          </a:xfrm>
        </p:spPr>
        <p:txBody>
          <a:bodyPr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62792" y="3357562"/>
            <a:ext cx="6400800" cy="17526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5D7A-698C-403C-9D70-2EDDC3FFEA0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7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8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829196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A4AE5-4E30-4E98-9DA4-48F5FF92CEE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154758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15475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77AC-7AF9-4C53-A25A-9AA08F85C22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 rtlCol="0"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7E51C-75C9-41C9-92F7-8B746ACC05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5" name="Chevron 9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6" name="Rectangle 22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CF6738-2D61-4F35-A6A8-2C17CCCA074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13"/>
            <a:ext cx="7772400" cy="1362075"/>
          </a:xfrm>
        </p:spPr>
        <p:txBody>
          <a:bodyPr anchor="t"/>
          <a:lstStyle>
            <a:lvl1pPr algn="r">
              <a:defRPr sz="40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85926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C27C6-97D1-4453-8352-88AE72BA89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6" name="Chevron 8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9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6F8CA-D146-4B6C-BD8A-C15E96147E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8" name="Chevron 10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11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C79E-AC0F-4A1F-A363-1B156D8720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2208213" y="1331913"/>
            <a:ext cx="6481762" cy="144462"/>
            <a:chOff x="2214546" y="1427612"/>
            <a:chExt cx="6482858" cy="144000"/>
          </a:xfrm>
        </p:grpSpPr>
        <p:sp>
          <p:nvSpPr>
            <p:cNvPr id="4" name="Chevron 6"/>
            <p:cNvSpPr/>
            <p:nvPr userDrawn="1"/>
          </p:nvSpPr>
          <p:spPr>
            <a:xfrm flipH="1">
              <a:off x="8643420" y="1427612"/>
              <a:ext cx="53984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7"/>
            <p:cNvSpPr/>
            <p:nvPr userDrawn="1"/>
          </p:nvSpPr>
          <p:spPr>
            <a:xfrm>
              <a:off x="2214546" y="1490909"/>
              <a:ext cx="6428874" cy="1740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D98D-E320-471C-8D5C-6A0CA3B2B2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DDAAF-1E67-476D-B40F-6BB42B56A2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745" y="285728"/>
            <a:ext cx="5106055" cy="1162050"/>
          </a:xfrm>
        </p:spPr>
        <p:txBody>
          <a:bodyPr/>
          <a:lstStyle>
            <a:lvl1pPr algn="ctr">
              <a:defRPr sz="32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6218"/>
            <a:ext cx="5111750" cy="46796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85729"/>
            <a:ext cx="3008313" cy="5840435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400"/>
            </a:lvl1pPr>
            <a:lvl2pPr marL="457200" indent="0">
              <a:spcAft>
                <a:spcPts val="0"/>
              </a:spcAft>
              <a:buNone/>
              <a:defRPr sz="1200"/>
            </a:lvl2pPr>
            <a:lvl3pPr marL="914400" indent="0">
              <a:spcAft>
                <a:spcPts val="0"/>
              </a:spcAft>
              <a:buNone/>
              <a:defRPr sz="1000"/>
            </a:lvl3pPr>
            <a:lvl4pPr marL="1371600" indent="0">
              <a:spcAft>
                <a:spcPts val="0"/>
              </a:spcAft>
              <a:buNone/>
              <a:defRPr sz="900"/>
            </a:lvl4pPr>
            <a:lvl5pPr marL="1828800" indent="0">
              <a:spcAft>
                <a:spcPts val="0"/>
              </a:spcAft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789C0-3AA8-4543-A598-23E114C8BF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72" y="615868"/>
            <a:ext cx="928694" cy="5813528"/>
          </a:xfrm>
        </p:spPr>
        <p:txBody>
          <a:bodyPr vert="eaVert"/>
          <a:lstStyle>
            <a:lvl1pPr algn="l">
              <a:defRPr sz="28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4348" y="612777"/>
            <a:ext cx="6858048" cy="4745051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348" y="5500702"/>
            <a:ext cx="6858048" cy="92869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37F80-0FB8-438E-9F36-65134B9468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14" cstate="print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grpSp>
        <p:nvGrpSpPr>
          <p:cNvPr id="1027" name="Group 17"/>
          <p:cNvGrpSpPr>
            <a:grpSpLocks/>
          </p:cNvGrpSpPr>
          <p:nvPr/>
        </p:nvGrpSpPr>
        <p:grpSpPr bwMode="auto">
          <a:xfrm>
            <a:off x="0" y="6570663"/>
            <a:ext cx="9144000" cy="287337"/>
            <a:chOff x="0" y="6353387"/>
            <a:chExt cx="9144000" cy="361763"/>
          </a:xfrm>
        </p:grpSpPr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/>
              </a:p>
            </p:txBody>
          </p:sp>
        </p:grpSp>
        <p:grpSp>
          <p:nvGrpSpPr>
            <p:cNvPr id="1034" name="Group 15"/>
            <p:cNvGrpSpPr>
              <a:grpSpLocks/>
            </p:cNvGrpSpPr>
            <p:nvPr/>
          </p:nvGrpSpPr>
          <p:grpSpPr bwMode="auto"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763" y="6355385"/>
                <a:ext cx="249237" cy="359765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70663"/>
            <a:ext cx="1643063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43063" y="6570663"/>
            <a:ext cx="4214812" cy="287337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2500" y="6570663"/>
            <a:ext cx="571500" cy="287337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>
              <a:defRPr/>
            </a:pPr>
            <a:fld id="{305479C3-F2FB-4D0E-8E13-8DE8015F7A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799" r:id="rId7"/>
    <p:sldLayoutId id="2147483800" r:id="rId8"/>
    <p:sldLayoutId id="2147483809" r:id="rId9"/>
    <p:sldLayoutId id="2147483810" r:id="rId10"/>
    <p:sldLayoutId id="2147483801" r:id="rId11"/>
    <p:sldLayoutId id="214748380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zh-CN" altLang="en-US" sz="44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Book Antiqua" pitchFamily="18" charset="0"/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 2" pitchFamily="18" charset="2"/>
        <a:buChar char="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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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 2" pitchFamily="18" charset="2"/>
        <a:buChar char="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l-PL" dirty="0" smtClean="0"/>
              <a:t>Asertywność</a:t>
            </a:r>
            <a:br>
              <a:rPr lang="pl-PL" dirty="0" smtClean="0"/>
            </a:br>
            <a:r>
              <a:rPr lang="pl-PL" dirty="0" smtClean="0"/>
              <a:t>słuchanie aktywne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062163" y="33575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/>
              <a:t>Joanna Wasiela-Jaroszewicz</a:t>
            </a:r>
          </a:p>
          <a:p>
            <a:pPr eaLnBrk="1" hangingPunct="1">
              <a:defRPr/>
            </a:pPr>
            <a:endParaRPr lang="pl-PL" dirty="0" smtClean="0"/>
          </a:p>
          <a:p>
            <a:pPr eaLnBrk="1" hangingPunct="1">
              <a:defRPr/>
            </a:pPr>
            <a:r>
              <a:rPr lang="pl-PL" dirty="0" smtClean="0"/>
              <a:t>Podyplomowe studia menedżerskie</a:t>
            </a:r>
          </a:p>
          <a:p>
            <a:pPr eaLnBrk="1" hangingPunct="1">
              <a:defRPr/>
            </a:pPr>
            <a:r>
              <a:rPr lang="pl-PL" dirty="0" smtClean="0"/>
              <a:t>PŁ </a:t>
            </a:r>
            <a:r>
              <a:rPr lang="pl-PL" dirty="0" smtClean="0"/>
              <a:t>2016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ASERTYWNOŚĆ</a:t>
            </a:r>
            <a:endParaRPr lang="pl-PL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357298"/>
            <a:ext cx="8482042" cy="473870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Monotype Sorts" pitchFamily="2" charset="2"/>
              <a:buNone/>
            </a:pPr>
            <a:r>
              <a:rPr lang="pl-PL" sz="2800" b="1" dirty="0" smtClean="0">
                <a:latin typeface="Tahoma" pitchFamily="34" charset="0"/>
              </a:rPr>
              <a:t>„Zachowanie asertywne</a:t>
            </a:r>
            <a:r>
              <a:rPr lang="pl-PL" sz="2800" dirty="0" smtClean="0">
                <a:latin typeface="Tahoma" pitchFamily="34" charset="0"/>
              </a:rPr>
              <a:t> to zespół zachowań interpersonalnych, wyrażających uczucia, postawy, życzenia, opinie i prawa danej osoby w sposób bezpośredni, stanowczy</a:t>
            </a:r>
            <a:br>
              <a:rPr lang="pl-PL" sz="2800" dirty="0" smtClean="0">
                <a:latin typeface="Tahoma" pitchFamily="34" charset="0"/>
              </a:rPr>
            </a:br>
            <a:r>
              <a:rPr lang="pl-PL" sz="2800" dirty="0" smtClean="0">
                <a:latin typeface="Tahoma" pitchFamily="34" charset="0"/>
              </a:rPr>
              <a:t>i uczciwy, a jednocześnie respektujący uczucia, postawy, życzenia, opinie i prawa innej osoby (osób).</a:t>
            </a:r>
            <a:endParaRPr lang="pl-PL" sz="2800" dirty="0" smtClean="0">
              <a:latin typeface="Verdan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ASERTYWNOŚĆ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24000"/>
            <a:ext cx="8501122" cy="4495800"/>
          </a:xfrm>
        </p:spPr>
        <p:txBody>
          <a:bodyPr/>
          <a:lstStyle/>
          <a:p>
            <a:pPr algn="ctr" eaLnBrk="1" hangingPunct="1">
              <a:lnSpc>
                <a:spcPct val="140000"/>
              </a:lnSpc>
              <a:buFont typeface="Monotype Sorts" pitchFamily="2" charset="2"/>
              <a:buNone/>
            </a:pPr>
            <a:r>
              <a:rPr lang="pl-PL" sz="2800" dirty="0" smtClean="0">
                <a:latin typeface="Tahoma" pitchFamily="34" charset="0"/>
              </a:rPr>
              <a:t>Zachowanie asertywne może </a:t>
            </a:r>
            <a:r>
              <a:rPr lang="pl-PL" sz="2800" smtClean="0">
                <a:latin typeface="Tahoma" pitchFamily="34" charset="0"/>
              </a:rPr>
              <a:t>obejmować </a:t>
            </a:r>
            <a:r>
              <a:rPr lang="pl-PL" sz="2800" b="1" smtClean="0">
                <a:latin typeface="Tahoma" pitchFamily="34" charset="0"/>
              </a:rPr>
              <a:t>ekspresję takich </a:t>
            </a:r>
            <a:r>
              <a:rPr lang="pl-PL" sz="2800" b="1" dirty="0" smtClean="0">
                <a:latin typeface="Tahoma" pitchFamily="34" charset="0"/>
              </a:rPr>
              <a:t>uczuć</a:t>
            </a:r>
            <a:r>
              <a:rPr lang="pl-PL" sz="2800" dirty="0" smtClean="0">
                <a:latin typeface="Tahoma" pitchFamily="34" charset="0"/>
              </a:rPr>
              <a:t> jak gniew, strach, zaangażowanie, nadzieję, radość,</a:t>
            </a:r>
          </a:p>
          <a:p>
            <a:pPr algn="ctr" eaLnBrk="1" hangingPunct="1">
              <a:lnSpc>
                <a:spcPct val="140000"/>
              </a:lnSpc>
              <a:buFont typeface="Monotype Sorts" pitchFamily="2" charset="2"/>
              <a:buNone/>
            </a:pPr>
            <a:r>
              <a:rPr lang="pl-PL" sz="2800" dirty="0" smtClean="0">
                <a:latin typeface="Tahoma" pitchFamily="34" charset="0"/>
              </a:rPr>
              <a:t>rozpacz, oburzenie, zakłopotanie itd.,</a:t>
            </a:r>
          </a:p>
          <a:p>
            <a:pPr algn="ctr" eaLnBrk="1" hangingPunct="1">
              <a:lnSpc>
                <a:spcPct val="140000"/>
              </a:lnSpc>
              <a:buFont typeface="Monotype Sorts" pitchFamily="2" charset="2"/>
              <a:buNone/>
            </a:pPr>
            <a:r>
              <a:rPr lang="pl-PL" sz="2800" dirty="0" smtClean="0">
                <a:latin typeface="Tahoma" pitchFamily="34" charset="0"/>
              </a:rPr>
              <a:t>ale w każdym z tych przypadków uczucia te wyrażane są w sposób, który </a:t>
            </a:r>
            <a:r>
              <a:rPr lang="pl-PL" sz="2800" b="1" dirty="0" smtClean="0">
                <a:latin typeface="Tahoma" pitchFamily="34" charset="0"/>
              </a:rPr>
              <a:t>nie narusza praw innych osób</a:t>
            </a:r>
            <a:r>
              <a:rPr lang="pl-PL" sz="2800" dirty="0" smtClean="0">
                <a:latin typeface="Tahoma" pitchFamily="34" charset="0"/>
              </a:rPr>
              <a:t>.</a:t>
            </a:r>
            <a:endParaRPr lang="pl-PL" sz="18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533400"/>
            <a:ext cx="7772400" cy="685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mtClean="0">
                <a:solidFill>
                  <a:schemeClr val="tx1"/>
                </a:solidFill>
              </a:rPr>
              <a:t>	 </a:t>
            </a:r>
            <a:br>
              <a:rPr lang="pl-PL" smtClean="0">
                <a:solidFill>
                  <a:schemeClr val="tx1"/>
                </a:solidFill>
              </a:rPr>
            </a:br>
            <a:r>
              <a:rPr lang="pl-PL" smtClean="0">
                <a:solidFill>
                  <a:schemeClr val="tx1"/>
                </a:solidFill>
              </a:rPr>
              <a:t>		</a:t>
            </a:r>
            <a:r>
              <a:rPr lang="pl-PL" sz="40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ASERTYWNOŚĆ</a:t>
            </a:r>
            <a:r>
              <a:rPr lang="pl-PL" sz="4000" smtClean="0">
                <a:solidFill>
                  <a:schemeClr val="tx1"/>
                </a:solidFill>
              </a:rPr>
              <a:t> </a:t>
            </a:r>
            <a:r>
              <a:rPr lang="pl-PL" smtClean="0">
                <a:solidFill>
                  <a:schemeClr val="tx1"/>
                </a:solidFill>
              </a:rPr>
              <a:t>								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57159" y="1524000"/>
            <a:ext cx="8286808" cy="4419600"/>
          </a:xfrm>
        </p:spPr>
        <p:txBody>
          <a:bodyPr/>
          <a:lstStyle/>
          <a:p>
            <a:pPr algn="ctr" eaLnBrk="1" hangingPunct="1">
              <a:lnSpc>
                <a:spcPct val="120000"/>
              </a:lnSpc>
              <a:buFont typeface="Monotype Sorts" pitchFamily="2" charset="2"/>
              <a:buNone/>
            </a:pPr>
            <a:r>
              <a:rPr lang="pl-PL" dirty="0" smtClean="0">
                <a:latin typeface="Tahoma" pitchFamily="34" charset="0"/>
              </a:rPr>
              <a:t>Zachowania asertywne odróżnia się od zachowania agresywnego, które wyrażając uczucia, postawy, życzenia, opinie lub prawa nie respektuje tych samych 	elementów u innych osób."				</a:t>
            </a:r>
            <a:br>
              <a:rPr lang="pl-PL" dirty="0" smtClean="0">
                <a:latin typeface="Tahoma" pitchFamily="34" charset="0"/>
              </a:rPr>
            </a:br>
            <a:r>
              <a:rPr lang="pl-PL" sz="2000" dirty="0" smtClean="0">
                <a:latin typeface="Tahoma" pitchFamily="34" charset="0"/>
              </a:rPr>
              <a:t>Maria Król- Fijewska </a:t>
            </a:r>
            <a:r>
              <a:rPr lang="pl-PL" sz="2000" i="1" dirty="0" smtClean="0">
                <a:latin typeface="Tahoma" pitchFamily="34" charset="0"/>
              </a:rPr>
              <a:t>"Trening asertywności"</a:t>
            </a:r>
            <a:r>
              <a:rPr lang="pl-PL" sz="2000" dirty="0" smtClean="0">
                <a:latin typeface="Tahoma" pitchFamily="34" charset="0"/>
              </a:rPr>
              <a:t> , PTP </a:t>
            </a:r>
            <a:r>
              <a:rPr lang="pl-PL" sz="2000" dirty="0" err="1" smtClean="0">
                <a:latin typeface="Tahoma" pitchFamily="34" charset="0"/>
              </a:rPr>
              <a:t>W-wa</a:t>
            </a:r>
            <a:r>
              <a:rPr lang="pl-PL" sz="2000" dirty="0" smtClean="0">
                <a:latin typeface="Tahoma" pitchFamily="34" charset="0"/>
              </a:rPr>
              <a:t> 2003</a:t>
            </a: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54" name="Group 66"/>
          <p:cNvGraphicFramePr>
            <a:graphicFrameLocks noGrp="1"/>
          </p:cNvGraphicFramePr>
          <p:nvPr>
            <p:ph type="tbl" idx="1"/>
          </p:nvPr>
        </p:nvGraphicFramePr>
        <p:xfrm>
          <a:off x="571472" y="214290"/>
          <a:ext cx="8243916" cy="6337300"/>
        </p:xfrm>
        <a:graphic>
          <a:graphicData uri="http://schemas.openxmlformats.org/drawingml/2006/table">
            <a:tbl>
              <a:tblPr/>
              <a:tblGrid>
                <a:gridCol w="2857519"/>
                <a:gridCol w="2643207"/>
                <a:gridCol w="2743190"/>
              </a:tblGrid>
              <a:tr h="187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AGRESYWNOŚĆ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" pitchFamily="2" charset="2"/>
                          <a:cs typeface="Times New Roman" pitchFamily="18" charset="0"/>
                        </a:rPr>
                        <a:t>L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ASERTYWNOŚĆ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" pitchFamily="2" charset="2"/>
                          <a:cs typeface="Times New Roman" pitchFamily="18" charset="0"/>
                        </a:rPr>
                        <a:t>J</a:t>
                      </a:r>
                      <a:endParaRPr kumimoji="0" lang="pl-PL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ULEGŁOŚĆ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7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" pitchFamily="2" charset="2"/>
                          <a:cs typeface="Times New Roman" pitchFamily="18" charset="0"/>
                        </a:rPr>
                        <a:t>K</a:t>
                      </a:r>
                      <a:endParaRPr kumimoji="0" lang="pl-PL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respektowanie własnych praw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lekceważenie praw innych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Dominujemy nad innymi, upokarzamy ich i nie  słuchamy. Przyjmujemy postawy wrogie lub obronne /</a:t>
                      </a:r>
                      <a:endParaRPr kumimoji="0" lang="pl-P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respektowanie własnych praw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-respektowanie praw innych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Bronimy własnych praw, uznając jednocześnie prawa innych, wyrażamy</a:t>
                      </a:r>
                      <a:br>
                        <a:rPr kumimoji="0" 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rozmowie nasze potrzeby, poglądy uczucia, używając stwierdzeń np. „takie jest moje zdanie, tak widzę tę sytuację” /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-respektowanie praw innych 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-lekceważenie praw własnych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Boimy się, więc nie przedstawiamy własnych potrzeb, poglądów i odczuć. Nasze działania nie pokrywają się ze słowami, co powoduje nagromadzenie się złości i urazów. /</a:t>
                      </a:r>
                      <a:endParaRPr kumimoji="0" lang="pl-P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Pięć praw Herberta Fensterheima</a:t>
            </a:r>
            <a:endParaRPr lang="pl-PL" smtClean="0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Monotype Sorts" pitchFamily="2" charset="2"/>
              <a:buNone/>
            </a:pPr>
            <a:r>
              <a:rPr lang="pl-PL" dirty="0" smtClean="0"/>
              <a:t>1. Masz prawo do robienia tego, co chcesz - dopóty, dopóki nie rani to kogoś innego.</a:t>
            </a:r>
          </a:p>
          <a:p>
            <a:pPr eaLnBrk="1" hangingPunct="1">
              <a:buClr>
                <a:schemeClr val="tx1"/>
              </a:buClr>
              <a:buFont typeface="Monotype Sorts" pitchFamily="2" charset="2"/>
              <a:buNone/>
            </a:pPr>
            <a:r>
              <a:rPr lang="pl-PL" dirty="0" smtClean="0"/>
              <a:t>2. Masz prawo do zachowania swojej godności poprzez asertywne zachowanie - nawet jeśli rani to kogoś innego - dopóty, dopóki Twoje intencje nie są agresywne, lecz asertywne.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Pięć praw Herberta Fensterheima</a:t>
            </a:r>
            <a:endParaRPr lang="pl-PL" smtClean="0">
              <a:solidFill>
                <a:schemeClr val="tx1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Monotype Sorts" pitchFamily="2" charset="2"/>
              <a:buNone/>
              <a:defRPr/>
            </a:pPr>
            <a:r>
              <a:rPr lang="pl-PL" dirty="0" smtClean="0"/>
              <a:t>3. Masz prawo do przedstawiania innym swoich próśb - dopóty, dopóki uznajesz, że druga osoba ma prawo odmówić.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Monotype Sorts" pitchFamily="2" charset="2"/>
              <a:buNone/>
              <a:defRPr/>
            </a:pPr>
            <a:r>
              <a:rPr lang="pl-PL" dirty="0" smtClean="0"/>
              <a:t>4. Istnieją takie sytuacje między ludźmi,</a:t>
            </a:r>
            <a:br>
              <a:rPr lang="pl-PL" dirty="0" smtClean="0"/>
            </a:br>
            <a:r>
              <a:rPr lang="pl-PL" dirty="0" smtClean="0"/>
              <a:t>w których prawa nie są oczywiste. Zawsze jednak masz prawo do przedyskutowania tej sprawy z drugą osobą i wyjaśnienia jej.</a:t>
            </a:r>
          </a:p>
          <a:p>
            <a:pPr eaLnBrk="1" fontAlgn="auto" hangingPunct="1">
              <a:spcAft>
                <a:spcPts val="0"/>
              </a:spcAft>
              <a:buClr>
                <a:schemeClr val="tx1"/>
              </a:buClr>
              <a:buFont typeface="Monotype Sorts" pitchFamily="2" charset="2"/>
              <a:buNone/>
              <a:defRPr/>
            </a:pPr>
            <a:r>
              <a:rPr lang="pl-PL" dirty="0" smtClean="0"/>
              <a:t>5.	Masz prawo do korzystania ze swych praw.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0"/>
            <a:ext cx="8945563" cy="9286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 smtClean="0"/>
              <a:t>ASERTYWNOŚĆ:	PODSTAWOWE UMIEJĘTNOŚCI</a:t>
            </a:r>
            <a:r>
              <a:rPr lang="pl-PL" dirty="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14422"/>
            <a:ext cx="8548718" cy="5357850"/>
          </a:xfrm>
        </p:spPr>
        <p:txBody>
          <a:bodyPr/>
          <a:lstStyle/>
          <a:p>
            <a:pPr eaLnBrk="1" hangingPunct="1"/>
            <a:r>
              <a:rPr lang="pl-PL" sz="3000" dirty="0" smtClean="0"/>
              <a:t>Obrona swoich praw</a:t>
            </a:r>
          </a:p>
          <a:p>
            <a:pPr eaLnBrk="1" hangingPunct="1"/>
            <a:r>
              <a:rPr lang="pl-PL" sz="3000" dirty="0" smtClean="0"/>
              <a:t>Wyrażanie uczuć pozytywnych</a:t>
            </a:r>
          </a:p>
          <a:p>
            <a:pPr eaLnBrk="1" hangingPunct="1"/>
            <a:r>
              <a:rPr lang="pl-PL" sz="3000" dirty="0" smtClean="0"/>
              <a:t>Wyrażanie uczuć negatywnych</a:t>
            </a:r>
          </a:p>
          <a:p>
            <a:pPr eaLnBrk="1" hangingPunct="1"/>
            <a:r>
              <a:rPr lang="pl-PL" sz="3000" dirty="0" smtClean="0"/>
              <a:t>Przyjmowanie uczuć i opinii innych osób</a:t>
            </a:r>
          </a:p>
          <a:p>
            <a:pPr eaLnBrk="1" hangingPunct="1"/>
            <a:r>
              <a:rPr lang="pl-PL" sz="3000" dirty="0" smtClean="0"/>
              <a:t>Stanowienie swoich praw</a:t>
            </a:r>
          </a:p>
          <a:p>
            <a:pPr eaLnBrk="1" hangingPunct="1"/>
            <a:r>
              <a:rPr lang="pl-PL" sz="3000" dirty="0" smtClean="0"/>
              <a:t>Wyrażanie osobistych opinii i przekonań</a:t>
            </a:r>
          </a:p>
          <a:p>
            <a:pPr eaLnBrk="1" hangingPunct="1"/>
            <a:r>
              <a:rPr lang="pl-PL" sz="3000" dirty="0" smtClean="0"/>
              <a:t>Zabieranie głosu na szerszym forum (wystąpienia publiczne)</a:t>
            </a:r>
          </a:p>
          <a:p>
            <a:pPr eaLnBrk="1" hangingPunct="1"/>
            <a:r>
              <a:rPr lang="pl-PL" sz="3000" dirty="0" smtClean="0"/>
              <a:t>Asertywna reakcja na własne poczucie krzywdy lub winy</a:t>
            </a:r>
          </a:p>
          <a:p>
            <a:pPr eaLnBrk="1" hangingPunct="1"/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/>
              <a:t>	ELEMENTY WERBALNE</a:t>
            </a:r>
          </a:p>
          <a:p>
            <a:pPr eaLnBrk="1" hangingPunct="1">
              <a:buFont typeface="Wingdings" pitchFamily="2" charset="2"/>
              <a:buNone/>
            </a:pPr>
            <a:endParaRPr lang="pl-PL" smtClean="0"/>
          </a:p>
          <a:p>
            <a:pPr eaLnBrk="1" hangingPunct="1"/>
            <a:r>
              <a:rPr lang="pl-PL" smtClean="0"/>
              <a:t>Prowadzenie: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mtClean="0"/>
              <a:t>Pytania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mtClean="0"/>
              <a:t>Podsumowania</a:t>
            </a:r>
          </a:p>
          <a:p>
            <a:pPr eaLnBrk="1" hangingPunct="1"/>
            <a:r>
              <a:rPr lang="pl-PL" smtClean="0"/>
              <a:t>Parafraza</a:t>
            </a:r>
          </a:p>
          <a:p>
            <a:pPr eaLnBrk="1" hangingPunct="1"/>
            <a:r>
              <a:rPr lang="pl-PL" smtClean="0"/>
              <a:t>Odzwierciedlenie		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pl-PL" smtClean="0"/>
              <a:t>	ELEMENTY NIEWERBALNE</a:t>
            </a:r>
          </a:p>
          <a:p>
            <a:pPr eaLnBrk="1" hangingPunct="1">
              <a:buFont typeface="Wingdings" pitchFamily="2" charset="2"/>
              <a:buNone/>
            </a:pPr>
            <a:endParaRPr lang="pl-PL" smtClean="0"/>
          </a:p>
          <a:p>
            <a:pPr eaLnBrk="1" hangingPunct="1"/>
            <a:r>
              <a:rPr lang="pl-PL" smtClean="0"/>
              <a:t>Postawa</a:t>
            </a:r>
          </a:p>
          <a:p>
            <a:pPr eaLnBrk="1" hangingPunct="1"/>
            <a:r>
              <a:rPr lang="pl-PL" smtClean="0"/>
              <a:t>Odzwierciedlenie</a:t>
            </a:r>
          </a:p>
          <a:p>
            <a:pPr eaLnBrk="1" hangingPunct="1"/>
            <a:r>
              <a:rPr lang="pl-PL" smtClean="0"/>
              <a:t>Potakiwanie</a:t>
            </a:r>
          </a:p>
          <a:p>
            <a:pPr eaLnBrk="1" hangingPunct="1"/>
            <a:r>
              <a:rPr lang="pl-PL" smtClean="0"/>
              <a:t>Kontakt wzrokowy</a:t>
            </a:r>
          </a:p>
          <a:p>
            <a:pPr eaLnBrk="1" hangingPunct="1"/>
            <a:r>
              <a:rPr lang="pl-PL" smtClean="0"/>
              <a:t>Mimika</a:t>
            </a:r>
          </a:p>
          <a:p>
            <a:pPr eaLnBrk="1" hangingPunct="1"/>
            <a:r>
              <a:rPr lang="pl-PL" smtClean="0"/>
              <a:t>Pauza</a:t>
            </a:r>
          </a:p>
          <a:p>
            <a:pPr eaLnBrk="1" hangingPunct="1">
              <a:buFont typeface="Wingdings" pitchFamily="2" charset="2"/>
              <a:buNone/>
            </a:pPr>
            <a:endParaRPr lang="pl-PL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600" dirty="0"/>
              <a:t>Słuchanie aktywne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Welcome">
      <a:majorFont>
        <a:latin typeface="Book Antiqua"/>
        <a:ea typeface=""/>
        <a:cs typeface=""/>
        <a:font script="Jpan" typeface="ＭＳ Ｐゴシック"/>
        <a:font script="Hang" typeface="돋움"/>
        <a:font script="Hans" typeface="华文中宋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ajorFont>
      <a:min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 Roman"/>
        <a:font script="Hebr" typeface="Times New 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 Cherokee"/>
        <a:font script="Yiii" typeface="Microsoft Yi  Baiti"/>
        <a:font script="Tibt" typeface="Microsoft  Himalaya"/>
        <a:font script="Thaa" typeface="MV Boli"/>
        <a:font script="Deva" typeface="Mangal"/>
        <a:font script="Telu" typeface="Gautami"/>
        <a:font script="Taml" typeface="Latha"/>
        <a:font script="Syrc" typeface="Estrangelo  Edessa"/>
        <a:font script="Orya" typeface="Kalinga"/>
        <a:font script="Mlym" typeface="Kartika"/>
        <a:font script="Laoo" typeface="DokChampa"/>
        <a:font script="Sinh" typeface="Iskoola Pota"/>
        <a:font script="Mong" typeface="Mongolian  Baiti"/>
        <a:font script="Viet" typeface="Times New  Roman"/>
        <a:font script="Uigh" typeface="Microsoft  Uighur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Welcome</Template>
  <TotalTime>194</TotalTime>
  <Words>331</Words>
  <Application>Microsoft Office PowerPoint</Application>
  <PresentationFormat>Pokaz na ekranie (4:3)</PresentationFormat>
  <Paragraphs>66</Paragraphs>
  <Slides>9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Welcome</vt:lpstr>
      <vt:lpstr>Asertywność słuchanie aktywne</vt:lpstr>
      <vt:lpstr>ASERTYWNOŚĆ</vt:lpstr>
      <vt:lpstr>ASERTYWNOŚĆ</vt:lpstr>
      <vt:lpstr>     ASERTYWNOŚĆ         </vt:lpstr>
      <vt:lpstr>Prezentacja programu PowerPoint</vt:lpstr>
      <vt:lpstr>Pięć praw Herberta Fensterheima</vt:lpstr>
      <vt:lpstr>Pięć praw Herberta Fensterheima</vt:lpstr>
      <vt:lpstr>ASERTYWNOŚĆ: PODSTAWOWE UMIEJĘTNOŚCI </vt:lpstr>
      <vt:lpstr>Słuchanie aktywne</vt:lpstr>
    </vt:vector>
  </TitlesOfParts>
  <Company>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'Zachowanie asertywne to zespół zachowań interpersonalnych, wyrażających uczucia, postawy, życzenia, opinie i prawa danej osoby w sposób bezpośredni, stanowczy i uczciwy, a jednocześnie respektujący uczucia, postawy, życzenia, opinie i prawa innej osoby (osób).</dc:title>
  <dc:creator>ok</dc:creator>
  <cp:lastModifiedBy>uafkj</cp:lastModifiedBy>
  <cp:revision>24</cp:revision>
  <cp:lastPrinted>2001-03-04T12:38:18Z</cp:lastPrinted>
  <dcterms:created xsi:type="dcterms:W3CDTF">2001-03-04T12:03:13Z</dcterms:created>
  <dcterms:modified xsi:type="dcterms:W3CDTF">2016-03-03T12:38:37Z</dcterms:modified>
</cp:coreProperties>
</file>