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343" r:id="rId13"/>
    <p:sldId id="344" r:id="rId14"/>
    <p:sldId id="267" r:id="rId15"/>
    <p:sldId id="269" r:id="rId16"/>
    <p:sldId id="345" r:id="rId17"/>
    <p:sldId id="346" r:id="rId18"/>
    <p:sldId id="347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42" r:id="rId44"/>
    <p:sldId id="294" r:id="rId45"/>
    <p:sldId id="295" r:id="rId46"/>
    <p:sldId id="296" r:id="rId47"/>
    <p:sldId id="297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8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40" r:id="rId88"/>
    <p:sldId id="341" r:id="rId8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3300"/>
    <a:srgbClr val="FCFEA0"/>
    <a:srgbClr val="66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6" y="-1344"/>
      </p:cViewPr>
      <p:guideLst>
        <p:guide orient="horz" pos="754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92AAB0-8F49-4679-B0F9-B2BDECA95AB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53083-A6F3-49A9-B0E7-973F16FECE24}" type="slidenum">
              <a:rPr lang="pl-PL"/>
              <a:pPr/>
              <a:t>1</a:t>
            </a:fld>
            <a:endParaRPr lang="pl-PL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DEE92-5BE5-46C0-922F-A807EC53998F}" type="slidenum">
              <a:rPr lang="pl-PL"/>
              <a:pPr/>
              <a:t>10</a:t>
            </a:fld>
            <a:endParaRPr 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0D299-3C1E-4FC5-8CA3-F2EE253AC17F}" type="slidenum">
              <a:rPr lang="pl-PL"/>
              <a:pPr/>
              <a:t>11</a:t>
            </a:fld>
            <a:endParaRPr lang="pl-PL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0D299-3C1E-4FC5-8CA3-F2EE253AC17F}" type="slidenum">
              <a:rPr lang="pl-PL"/>
              <a:pPr/>
              <a:t>12</a:t>
            </a:fld>
            <a:endParaRPr lang="pl-PL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0D299-3C1E-4FC5-8CA3-F2EE253AC17F}" type="slidenum">
              <a:rPr lang="pl-PL"/>
              <a:pPr/>
              <a:t>13</a:t>
            </a:fld>
            <a:endParaRPr lang="pl-PL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18FE6-5981-490A-99F7-2453628834BE}" type="slidenum">
              <a:rPr lang="pl-PL"/>
              <a:pPr/>
              <a:t>14</a:t>
            </a:fld>
            <a:endParaRPr 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44F4B-75ED-4BB8-89BE-4C2AE0F653C5}" type="slidenum">
              <a:rPr lang="pl-PL"/>
              <a:pPr/>
              <a:t>15</a:t>
            </a:fld>
            <a:endParaRPr lang="pl-PL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44F4B-75ED-4BB8-89BE-4C2AE0F653C5}" type="slidenum">
              <a:rPr lang="pl-PL"/>
              <a:pPr/>
              <a:t>16</a:t>
            </a:fld>
            <a:endParaRPr lang="pl-PL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44F4B-75ED-4BB8-89BE-4C2AE0F653C5}" type="slidenum">
              <a:rPr lang="pl-PL"/>
              <a:pPr/>
              <a:t>17</a:t>
            </a:fld>
            <a:endParaRPr lang="pl-PL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44F4B-75ED-4BB8-89BE-4C2AE0F653C5}" type="slidenum">
              <a:rPr lang="pl-PL"/>
              <a:pPr/>
              <a:t>18</a:t>
            </a:fld>
            <a:endParaRPr lang="pl-PL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0DC90-87E8-417E-A232-C69191336AF9}" type="slidenum">
              <a:rPr lang="pl-PL"/>
              <a:pPr/>
              <a:t>19</a:t>
            </a:fld>
            <a:endParaRPr lang="pl-PL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7F9F3-94CA-4DB7-89B5-C828D5858E30}" type="slidenum">
              <a:rPr lang="pl-PL"/>
              <a:pPr/>
              <a:t>2</a:t>
            </a:fld>
            <a:endParaRPr lang="pl-PL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32054-D229-494A-A666-2FB940FBB978}" type="slidenum">
              <a:rPr lang="pl-PL"/>
              <a:pPr/>
              <a:t>20</a:t>
            </a:fld>
            <a:endParaRPr lang="pl-PL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0CF9E-83F8-4938-8C07-D1BD05E8D5BB}" type="slidenum">
              <a:rPr lang="pl-PL"/>
              <a:pPr/>
              <a:t>21</a:t>
            </a:fld>
            <a:endParaRPr lang="pl-PL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EDF46-B8F4-4CF4-A280-D03682B3B796}" type="slidenum">
              <a:rPr lang="pl-PL"/>
              <a:pPr/>
              <a:t>22</a:t>
            </a:fld>
            <a:endParaRPr lang="pl-P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9F8E3-B129-4627-94F0-B66F6E7654C5}" type="slidenum">
              <a:rPr lang="pl-PL"/>
              <a:pPr/>
              <a:t>23</a:t>
            </a:fld>
            <a:endParaRPr lang="pl-PL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4154A-2714-4816-85B9-95CFA98BEA1E}" type="slidenum">
              <a:rPr lang="pl-PL"/>
              <a:pPr/>
              <a:t>24</a:t>
            </a:fld>
            <a:endParaRPr lang="pl-PL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B7FFA-AEBA-4D70-9A2A-77AA02E7C61A}" type="slidenum">
              <a:rPr lang="pl-PL"/>
              <a:pPr/>
              <a:t>25</a:t>
            </a:fld>
            <a:endParaRPr lang="pl-PL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82F39-BB20-48FE-8F59-36DE735873CD}" type="slidenum">
              <a:rPr lang="pl-PL"/>
              <a:pPr/>
              <a:t>26</a:t>
            </a:fld>
            <a:endParaRPr lang="pl-PL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CA941-CA89-4600-8D08-E3E4DE96860A}" type="slidenum">
              <a:rPr lang="pl-PL"/>
              <a:pPr/>
              <a:t>27</a:t>
            </a:fld>
            <a:endParaRPr lang="pl-PL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07DBC-FDDE-47B9-8DBC-B211289B9292}" type="slidenum">
              <a:rPr lang="pl-PL"/>
              <a:pPr/>
              <a:t>28</a:t>
            </a:fld>
            <a:endParaRPr lang="pl-PL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448E2-F866-4083-9CEF-7063AFBA96DA}" type="slidenum">
              <a:rPr lang="pl-PL"/>
              <a:pPr/>
              <a:t>29</a:t>
            </a:fld>
            <a:endParaRPr lang="pl-PL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D50BB-239A-4A72-9642-E19238329349}" type="slidenum">
              <a:rPr lang="pl-PL"/>
              <a:pPr/>
              <a:t>3</a:t>
            </a:fld>
            <a:endParaRPr lang="pl-PL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C0D4-43FE-47DD-947F-7D960239E948}" type="slidenum">
              <a:rPr lang="pl-PL"/>
              <a:pPr/>
              <a:t>30</a:t>
            </a:fld>
            <a:endParaRPr lang="pl-PL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295CC-BD5A-42B2-AF96-8EF409A3EDBA}" type="slidenum">
              <a:rPr lang="pl-PL"/>
              <a:pPr/>
              <a:t>31</a:t>
            </a:fld>
            <a:endParaRPr lang="pl-PL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E4ACB-4725-44C1-B252-44375D8F703F}" type="slidenum">
              <a:rPr lang="pl-PL"/>
              <a:pPr/>
              <a:t>32</a:t>
            </a:fld>
            <a:endParaRPr lang="pl-PL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928DD-9AA7-41A0-B5DF-239457230DE6}" type="slidenum">
              <a:rPr lang="pl-PL"/>
              <a:pPr/>
              <a:t>33</a:t>
            </a:fld>
            <a:endParaRPr lang="pl-PL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F9E5E-A448-4E03-99CF-CB705B6F000B}" type="slidenum">
              <a:rPr lang="pl-PL"/>
              <a:pPr/>
              <a:t>34</a:t>
            </a:fld>
            <a:endParaRPr lang="pl-PL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999F5-C724-4B68-8018-39C762902DCD}" type="slidenum">
              <a:rPr lang="pl-PL"/>
              <a:pPr/>
              <a:t>35</a:t>
            </a:fld>
            <a:endParaRPr lang="pl-PL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16F81-01E9-4C76-8B8C-0DB17203A3E9}" type="slidenum">
              <a:rPr lang="pl-PL"/>
              <a:pPr/>
              <a:t>36</a:t>
            </a:fld>
            <a:endParaRPr lang="pl-PL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A292B-F8F1-403A-AD23-6FEFC7F5C765}" type="slidenum">
              <a:rPr lang="pl-PL"/>
              <a:pPr/>
              <a:t>37</a:t>
            </a:fld>
            <a:endParaRPr lang="pl-PL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ECC05-F25F-4589-8ADB-CA681C1C2F10}" type="slidenum">
              <a:rPr lang="pl-PL"/>
              <a:pPr/>
              <a:t>38</a:t>
            </a:fld>
            <a:endParaRPr lang="pl-PL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4FA3C-F05D-4E07-97EF-EDAC3E762D95}" type="slidenum">
              <a:rPr lang="pl-PL"/>
              <a:pPr/>
              <a:t>39</a:t>
            </a:fld>
            <a:endParaRPr lang="pl-PL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17BB8-2F86-4CB6-BE28-AF9773FC385D}" type="slidenum">
              <a:rPr lang="pl-PL"/>
              <a:pPr/>
              <a:t>4</a:t>
            </a:fld>
            <a:endParaRPr lang="pl-PL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3CEC5-1631-433D-BA1B-92E0267B7BCE}" type="slidenum">
              <a:rPr lang="pl-PL"/>
              <a:pPr/>
              <a:t>40</a:t>
            </a:fld>
            <a:endParaRPr lang="pl-PL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BB9E0-6297-4E22-B7B2-405B6B047DD9}" type="slidenum">
              <a:rPr lang="pl-PL"/>
              <a:pPr/>
              <a:t>41</a:t>
            </a:fld>
            <a:endParaRPr lang="pl-P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D8558-88AF-4928-9058-6127FDB79D21}" type="slidenum">
              <a:rPr lang="pl-PL"/>
              <a:pPr/>
              <a:t>42</a:t>
            </a:fld>
            <a:endParaRPr lang="pl-PL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D6B28-B7EE-490C-9755-EAF4F0E4C1E8}" type="slidenum">
              <a:rPr lang="pl-PL"/>
              <a:pPr/>
              <a:t>43</a:t>
            </a:fld>
            <a:endParaRPr lang="pl-P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F3EB3-B940-440C-B705-37CC4271DF3C}" type="slidenum">
              <a:rPr lang="pl-PL"/>
              <a:pPr/>
              <a:t>44</a:t>
            </a:fld>
            <a:endParaRPr lang="pl-PL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BCD97-AFF0-48EB-A311-29B2D1AA28D6}" type="slidenum">
              <a:rPr lang="pl-PL"/>
              <a:pPr/>
              <a:t>45</a:t>
            </a:fld>
            <a:endParaRPr lang="pl-PL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E0327-7DC0-49A1-891A-194F0C89E4F0}" type="slidenum">
              <a:rPr lang="pl-PL"/>
              <a:pPr/>
              <a:t>46</a:t>
            </a:fld>
            <a:endParaRPr lang="pl-PL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35721-82EC-4CBE-BF9F-876AB564E2A5}" type="slidenum">
              <a:rPr lang="pl-PL"/>
              <a:pPr/>
              <a:t>47</a:t>
            </a:fld>
            <a:endParaRPr lang="pl-PL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5EC98-AB34-4DC5-B7F5-A8B4A86E93F5}" type="slidenum">
              <a:rPr lang="pl-PL"/>
              <a:pPr/>
              <a:t>48</a:t>
            </a:fld>
            <a:endParaRPr lang="pl-PL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84D8F-F777-474E-A95B-1772B876FF3D}" type="slidenum">
              <a:rPr lang="pl-PL"/>
              <a:pPr/>
              <a:t>49</a:t>
            </a:fld>
            <a:endParaRPr lang="pl-PL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D6959-F171-48F5-AAEF-C2BFA9CBEA20}" type="slidenum">
              <a:rPr lang="pl-PL"/>
              <a:pPr/>
              <a:t>5</a:t>
            </a:fld>
            <a:endParaRPr lang="pl-PL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FC6E7-8C5B-42B4-8785-4ABEA772D9FD}" type="slidenum">
              <a:rPr lang="pl-PL"/>
              <a:pPr/>
              <a:t>50</a:t>
            </a:fld>
            <a:endParaRPr lang="pl-PL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7F591-5B5F-4FD6-930E-15E7CC516ED6}" type="slidenum">
              <a:rPr lang="pl-PL"/>
              <a:pPr/>
              <a:t>51</a:t>
            </a:fld>
            <a:endParaRPr lang="pl-PL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D561D-2268-4CCB-84B8-157D93F47E1F}" type="slidenum">
              <a:rPr lang="pl-PL"/>
              <a:pPr/>
              <a:t>52</a:t>
            </a:fld>
            <a:endParaRPr lang="pl-PL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7B9A9-A669-46A9-B769-71FCE4303285}" type="slidenum">
              <a:rPr lang="pl-PL"/>
              <a:pPr/>
              <a:t>53</a:t>
            </a:fld>
            <a:endParaRPr lang="pl-PL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805D6-491C-4834-8FBB-5E504898878E}" type="slidenum">
              <a:rPr lang="pl-PL"/>
              <a:pPr/>
              <a:t>54</a:t>
            </a:fld>
            <a:endParaRPr lang="pl-PL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2D15A-844A-4B67-9123-B5E2F1537FD3}" type="slidenum">
              <a:rPr lang="pl-PL"/>
              <a:pPr/>
              <a:t>55</a:t>
            </a:fld>
            <a:endParaRPr lang="pl-PL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8F642-C9B1-452F-8C2A-2166C03B2FBB}" type="slidenum">
              <a:rPr lang="pl-PL"/>
              <a:pPr/>
              <a:t>56</a:t>
            </a:fld>
            <a:endParaRPr lang="pl-PL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10C70-BC00-4B8E-A6D2-A1C71D9D91F9}" type="slidenum">
              <a:rPr lang="pl-PL"/>
              <a:pPr/>
              <a:t>57</a:t>
            </a:fld>
            <a:endParaRPr lang="pl-PL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0A508-0B60-4BA5-A52F-0A3C13C961B3}" type="slidenum">
              <a:rPr lang="pl-PL"/>
              <a:pPr/>
              <a:t>58</a:t>
            </a:fld>
            <a:endParaRPr lang="pl-PL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F1F22-8B18-41CF-ABEC-5A41A6521053}" type="slidenum">
              <a:rPr lang="pl-PL"/>
              <a:pPr/>
              <a:t>59</a:t>
            </a:fld>
            <a:endParaRPr lang="pl-PL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B7792-12C8-4AEA-8EFA-18A2C6EF3939}" type="slidenum">
              <a:rPr lang="pl-PL"/>
              <a:pPr/>
              <a:t>6</a:t>
            </a:fld>
            <a:endParaRPr lang="pl-PL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B0F96-CFFD-49BE-B10B-8525E579E737}" type="slidenum">
              <a:rPr lang="pl-PL"/>
              <a:pPr/>
              <a:t>60</a:t>
            </a:fld>
            <a:endParaRPr lang="pl-PL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E28BE-0B67-4DAA-B787-EDAE819FCFC0}" type="slidenum">
              <a:rPr lang="pl-PL"/>
              <a:pPr/>
              <a:t>61</a:t>
            </a:fld>
            <a:endParaRPr lang="pl-PL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4FF3B-D8C2-4935-A633-CEE072D6A4B6}" type="slidenum">
              <a:rPr lang="pl-PL"/>
              <a:pPr/>
              <a:t>62</a:t>
            </a:fld>
            <a:endParaRPr lang="pl-PL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40F9F-6EC2-4D3C-B4D8-10A127739636}" type="slidenum">
              <a:rPr lang="pl-PL"/>
              <a:pPr/>
              <a:t>63</a:t>
            </a:fld>
            <a:endParaRPr lang="pl-PL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D7582-BBDB-47C9-920B-A0C82057627E}" type="slidenum">
              <a:rPr lang="pl-PL"/>
              <a:pPr/>
              <a:t>64</a:t>
            </a:fld>
            <a:endParaRPr lang="pl-PL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CE428-E9E3-4AFE-9243-5936E63C73A2}" type="slidenum">
              <a:rPr lang="pl-PL"/>
              <a:pPr/>
              <a:t>65</a:t>
            </a:fld>
            <a:endParaRPr lang="pl-PL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6C554-928E-4117-B583-F90D12A08E7B}" type="slidenum">
              <a:rPr lang="pl-PL"/>
              <a:pPr/>
              <a:t>66</a:t>
            </a:fld>
            <a:endParaRPr lang="pl-PL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781DA-A810-4403-83FC-AEB6ED6AB387}" type="slidenum">
              <a:rPr lang="pl-PL"/>
              <a:pPr/>
              <a:t>67</a:t>
            </a:fld>
            <a:endParaRPr lang="pl-PL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7ACF1-4FD4-48F3-B699-E81B8B39A17E}" type="slidenum">
              <a:rPr lang="pl-PL"/>
              <a:pPr/>
              <a:t>68</a:t>
            </a:fld>
            <a:endParaRPr lang="pl-PL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6DA33-A485-496D-8C3B-9842BB648885}" type="slidenum">
              <a:rPr lang="pl-PL"/>
              <a:pPr/>
              <a:t>69</a:t>
            </a:fld>
            <a:endParaRPr lang="pl-PL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2071C-6489-4817-B2F7-F8A9D9C6BD52}" type="slidenum">
              <a:rPr lang="pl-PL"/>
              <a:pPr/>
              <a:t>7</a:t>
            </a:fld>
            <a:endParaRPr 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B4205-370E-42D9-91AD-3FF98CF8F2C5}" type="slidenum">
              <a:rPr lang="pl-PL"/>
              <a:pPr/>
              <a:t>70</a:t>
            </a:fld>
            <a:endParaRPr lang="pl-PL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CBA52-F5F0-464F-B866-0842012134F1}" type="slidenum">
              <a:rPr lang="pl-PL"/>
              <a:pPr/>
              <a:t>71</a:t>
            </a:fld>
            <a:endParaRPr lang="pl-PL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43584-81A9-40D3-8193-D95B8F12B49A}" type="slidenum">
              <a:rPr lang="pl-PL"/>
              <a:pPr/>
              <a:t>72</a:t>
            </a:fld>
            <a:endParaRPr lang="pl-PL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A3868-BCE2-4DFB-B39B-A69C9E4FF7F5}" type="slidenum">
              <a:rPr lang="pl-PL"/>
              <a:pPr/>
              <a:t>73</a:t>
            </a:fld>
            <a:endParaRPr lang="pl-PL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05C81-775F-4EA4-9823-FE9C2DAD0C6F}" type="slidenum">
              <a:rPr lang="pl-PL"/>
              <a:pPr/>
              <a:t>74</a:t>
            </a:fld>
            <a:endParaRPr lang="pl-PL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8ADAA-01BD-47C8-8C4E-C97D2E9F6D9A}" type="slidenum">
              <a:rPr lang="pl-PL"/>
              <a:pPr/>
              <a:t>75</a:t>
            </a:fld>
            <a:endParaRPr lang="pl-PL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2C2F4-AF65-42AC-AA10-3099FDD9868F}" type="slidenum">
              <a:rPr lang="pl-PL"/>
              <a:pPr/>
              <a:t>76</a:t>
            </a:fld>
            <a:endParaRPr lang="pl-PL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60E5A-B7CD-4FCA-845F-9EF53EFB35AE}" type="slidenum">
              <a:rPr lang="pl-PL"/>
              <a:pPr/>
              <a:t>77</a:t>
            </a:fld>
            <a:endParaRPr lang="pl-P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32470-24E5-45D1-A409-1F77B772E187}" type="slidenum">
              <a:rPr lang="pl-PL"/>
              <a:pPr/>
              <a:t>78</a:t>
            </a:fld>
            <a:endParaRPr lang="pl-PL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BED14-E5D6-4A29-882F-B9644AD567A7}" type="slidenum">
              <a:rPr lang="pl-PL"/>
              <a:pPr/>
              <a:t>79</a:t>
            </a:fld>
            <a:endParaRPr lang="pl-PL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725A6-4360-4631-ACC3-9DDC67347BAD}" type="slidenum">
              <a:rPr lang="pl-PL"/>
              <a:pPr/>
              <a:t>8</a:t>
            </a:fld>
            <a:endParaRPr lang="pl-P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739D7-FAF7-4809-A203-23D929D93B2D}" type="slidenum">
              <a:rPr lang="pl-PL"/>
              <a:pPr/>
              <a:t>80</a:t>
            </a:fld>
            <a:endParaRPr lang="pl-P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BD363-ACA7-4F0C-AAE3-48632FBE5661}" type="slidenum">
              <a:rPr lang="pl-PL"/>
              <a:pPr/>
              <a:t>81</a:t>
            </a:fld>
            <a:endParaRPr lang="pl-PL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B8EA3-6F27-424F-A18A-CE9354F79578}" type="slidenum">
              <a:rPr lang="pl-PL"/>
              <a:pPr/>
              <a:t>82</a:t>
            </a:fld>
            <a:endParaRPr lang="pl-PL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FC56D-57DE-4F4C-926B-01978840E36F}" type="slidenum">
              <a:rPr lang="pl-PL"/>
              <a:pPr/>
              <a:t>83</a:t>
            </a:fld>
            <a:endParaRPr lang="pl-PL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1D3B6-4CB4-4771-ABDF-0F80C9FC69AC}" type="slidenum">
              <a:rPr lang="pl-PL"/>
              <a:pPr/>
              <a:t>84</a:t>
            </a:fld>
            <a:endParaRPr lang="pl-PL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5F2AA-28C9-4096-9B9C-4BBA8D392983}" type="slidenum">
              <a:rPr lang="pl-PL"/>
              <a:pPr/>
              <a:t>85</a:t>
            </a:fld>
            <a:endParaRPr lang="pl-PL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D28EE-E4B3-4CCA-B370-40C9A1B87365}" type="slidenum">
              <a:rPr lang="pl-PL"/>
              <a:pPr/>
              <a:t>86</a:t>
            </a:fld>
            <a:endParaRPr lang="pl-PL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E7D29-D7CD-4F8D-A9B6-FD53E22BB646}" type="slidenum">
              <a:rPr lang="pl-PL"/>
              <a:pPr/>
              <a:t>87</a:t>
            </a:fld>
            <a:endParaRPr lang="pl-PL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5BFF9-7074-4975-A1FB-A40590A25B24}" type="slidenum">
              <a:rPr lang="pl-PL"/>
              <a:pPr/>
              <a:t>88</a:t>
            </a:fld>
            <a:endParaRPr lang="pl-PL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6230F-2BF7-4F15-A661-5816294783AB}" type="slidenum">
              <a:rPr lang="pl-PL"/>
              <a:pPr/>
              <a:t>9</a:t>
            </a:fld>
            <a:endParaRPr lang="pl-PL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F0C1-2448-44B1-953E-3485952EF7F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52864-2071-4E6B-829F-80699A67B1A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AF96C-964A-4E45-98D3-A2B089E02C6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0DDC38-CD6E-42BE-8961-684CA52FA38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094D45-BD68-44FE-9432-241D5D9B968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C8BFA-6D7B-4E25-BCBB-86C2AE1B8DE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FF392-D4EA-4740-9AB5-0C010FDCF63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DBCA8-C233-434D-B3E9-535B099740F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88D1-341F-40EF-9BC8-FAFD155831B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4476B-F037-4C6E-BC17-337C5C0E024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F529-51EE-4192-A054-E085304CA0F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47C52-92C0-4963-A088-E234DA6F2A8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C77DE-BDA8-40D5-A28A-C10C4FB1F13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ABF3B2-0CB4-47DA-9291-CFE4AFF8E15E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pl-PL" b="1"/>
              <a:t>SYSTEMY ZARZĄDZANIA ŚRODOWISKOWEGO</a:t>
            </a:r>
            <a:br>
              <a:rPr lang="pl-PL" b="1"/>
            </a:br>
            <a:endParaRPr lang="pl-PL" b="1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4"/>
            <a:ext cx="8893175" cy="652934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Ocena efektów działalności środowiskowej</a:t>
            </a:r>
          </a:p>
        </p:txBody>
      </p:sp>
      <p:graphicFrame>
        <p:nvGraphicFramePr>
          <p:cNvPr id="15459" name="Group 99"/>
          <p:cNvGraphicFramePr>
            <a:graphicFrameLocks noGrp="1"/>
          </p:cNvGraphicFramePr>
          <p:nvPr>
            <p:ph sz="half" idx="1"/>
          </p:nvPr>
        </p:nvGraphicFramePr>
        <p:xfrm>
          <a:off x="72454" y="764704"/>
          <a:ext cx="9036050" cy="5976664"/>
        </p:xfrm>
        <a:graphic>
          <a:graphicData uri="http://schemas.openxmlformats.org/drawingml/2006/table">
            <a:tbl>
              <a:tblPr/>
              <a:tblGrid>
                <a:gridCol w="1431026"/>
                <a:gridCol w="2936757"/>
                <a:gridCol w="1354661"/>
                <a:gridCol w="3313606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14031:1999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(2013)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management – Environmental performance evaluation – Guidelines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PN-EN ISO 14031: 2002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Zarządzanie środowiskowe - Ocena efektów działalności środowiskowej – Wytyczne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ISO/TR 14032:1999-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wycofana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management – Examples of environmental performance evaluation (EPE)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 - brak.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Zarządzanie środowiskowe – Przykłady oceny efektów działalności środowiskowej (EPE)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6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SO/TS 14033: 2012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Quantitative environmental information -- Guidelines and examples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 - brak.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 - ilościowe informacje o środowisku - Wytyczne i przykłady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6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ISO/DIS 14034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Environmental technology verification (ETV)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 - brak.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 - Weryfikacji Technologii Środowiskowych 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503833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Ocena cyklu życia</a:t>
            </a:r>
          </a:p>
        </p:txBody>
      </p:sp>
      <p:graphicFrame>
        <p:nvGraphicFramePr>
          <p:cNvPr id="16584" name="Group 200"/>
          <p:cNvGraphicFramePr>
            <a:graphicFrameLocks noGrp="1"/>
          </p:cNvGraphicFramePr>
          <p:nvPr>
            <p:ph sz="half" idx="1"/>
          </p:nvPr>
        </p:nvGraphicFramePr>
        <p:xfrm>
          <a:off x="179512" y="548680"/>
          <a:ext cx="8856538" cy="6300788"/>
        </p:xfrm>
        <a:graphic>
          <a:graphicData uri="http://schemas.openxmlformats.org/drawingml/2006/table">
            <a:tbl>
              <a:tblPr/>
              <a:tblGrid>
                <a:gridCol w="1402597"/>
                <a:gridCol w="2878415"/>
                <a:gridCol w="1327749"/>
                <a:gridCol w="324777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 14040:1997 (2006)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Environmental management - Life cycle assessment - Principles and framework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PN-EN ISO 14040:2000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Zarządzanie środowiskowe – Ocena cyklu życia - Zasady i struktura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 14041:1998 -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Environmental management - Life cycle assessment - Goal and scope definition and inventory analysis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PrPN-EN ISO 14041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Zarządzanie środowiskowe – Ocena cyklu życia - Określenie celu i zakresu oraz analiza zbioru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 14042:2000 -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Environmental management - Life cycle assessment - Life cycle impact assessment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PN-EN ISO 14042: 2002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Zarządzanie środowiskowe - Ocena cyklu życia – Ocena wpływu cyklu życia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 14043:2000 –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Environmental management - Life cycle assessment - Life cycle interpretation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PN-EN ISO 14043: 2002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Zarządzanie środowiskowe - Ocena cyklu życia – Interpretacja cyklu życia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14044:2006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Life cycle assessment -- Requirements and guidelines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PN-EN ISO 14044:2009</a:t>
                      </a:r>
                      <a:endParaRPr lang="pl-PL" sz="1400" b="0" i="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Środowiskowe- Ocena cyklu życia - Wymagania i wytyczne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14045:2012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Eco-efficiency assessment of product systems -- Principles, requirements and guidelines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 - Ocena Eko-efektywnośćci</a:t>
                      </a:r>
                      <a:r>
                        <a:rPr lang="pl-PL" sz="1400" b="0" i="0" u="non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systemów produktowych - zasady, wymagania i wytyczne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14046:2014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Water footprint -- Principles, requirements and guidelines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 – (</a:t>
                      </a:r>
                      <a:r>
                        <a:rPr lang="en-US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footprint </a:t>
                      </a: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wodny - Zasady, wymagania i wytyczne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503833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Ocena cyklu życia</a:t>
            </a:r>
          </a:p>
        </p:txBody>
      </p:sp>
      <p:graphicFrame>
        <p:nvGraphicFramePr>
          <p:cNvPr id="16584" name="Group 200"/>
          <p:cNvGraphicFramePr>
            <a:graphicFrameLocks noGrp="1"/>
          </p:cNvGraphicFramePr>
          <p:nvPr>
            <p:ph sz="half" idx="1"/>
          </p:nvPr>
        </p:nvGraphicFramePr>
        <p:xfrm>
          <a:off x="179512" y="692696"/>
          <a:ext cx="8856538" cy="5909945"/>
        </p:xfrm>
        <a:graphic>
          <a:graphicData uri="http://schemas.openxmlformats.org/drawingml/2006/table">
            <a:tbl>
              <a:tblPr/>
              <a:tblGrid>
                <a:gridCol w="1402597"/>
                <a:gridCol w="2878415"/>
                <a:gridCol w="1327749"/>
                <a:gridCol w="324777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SO/TR 14047:2012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Life cycle assessment -- Illustrative examples on how to apply ISO 14044 to impact assessment situations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 - Ocena cyklu życia - Przykłady ilustrujące, w jaki sposób stosować ISO 14044, aby wpłynąć na sytuacje oceny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i="0" u="none" strike="noStrike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PKN-ISO/TR 14047:2006</a:t>
                      </a:r>
                      <a:endParaRPr lang="pl-PL" sz="1400" b="1" i="0" kern="120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0" i="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 -- Ocena wpływu cyklu zycia -- Przykłady stosowania ISO 14042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ISO/TR 14048:2002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Environmental management - Life cycle assessment -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Data documentation format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Zarządzanie środowiskowe - Ocena cyklu życia - Sposób dokumentowania danych.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ISO/TR 14049:2000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Environmental management - Life cycle assessment - Examples of application of ISO 14041 to goal and scope definition and inventory analysis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Zarządzanie środowiskowe – Ocena cyklu życia - Przykłady stosowania ISO 14041 do określania celu i zakresu oraz analizy zbioru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ISO/TS 14071:2014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Life cycle assessment -- Critical review processes and reviewer competencies: Additional requirements and guidelines to ISO 14044:2006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 - Ocena cyklu życia - krytyczne procesy przeglądu i kompetencje recenzent:a Dodatkowe wymagania i wytyczne do ISO 14044: 2006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503833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Ocena cyklu życia</a:t>
            </a:r>
          </a:p>
        </p:txBody>
      </p:sp>
      <p:graphicFrame>
        <p:nvGraphicFramePr>
          <p:cNvPr id="16584" name="Group 200"/>
          <p:cNvGraphicFramePr>
            <a:graphicFrameLocks noGrp="1"/>
          </p:cNvGraphicFramePr>
          <p:nvPr>
            <p:ph sz="half" idx="1"/>
          </p:nvPr>
        </p:nvGraphicFramePr>
        <p:xfrm>
          <a:off x="179512" y="692696"/>
          <a:ext cx="8856538" cy="2736215"/>
        </p:xfrm>
        <a:graphic>
          <a:graphicData uri="http://schemas.openxmlformats.org/drawingml/2006/table">
            <a:tbl>
              <a:tblPr/>
              <a:tblGrid>
                <a:gridCol w="1402597"/>
                <a:gridCol w="2878415"/>
                <a:gridCol w="1327749"/>
                <a:gridCol w="324777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ISO/TS 14072:2014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Life cycle assessment -- Requirements and guidelines for organizational life cycle assessment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środowiskowe - ocena cyklu życia - Wymagania i wytyczne dotyczące oceny cyklu życia organizacji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ISO/AWI TR 14073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-- Water footprint -- Illustrative examples on how to apply ISO 14046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środowiskiem - ślad wodny - Przykłady ilustrujące, w jaki sposób stosować ISO 14046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Definicje</a:t>
            </a: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ph sz="half" idx="1"/>
          </p:nvPr>
        </p:nvGraphicFramePr>
        <p:xfrm>
          <a:off x="107504" y="2924175"/>
          <a:ext cx="8928546" cy="1645920"/>
        </p:xfrm>
        <a:graphic>
          <a:graphicData uri="http://schemas.openxmlformats.org/drawingml/2006/table">
            <a:tbl>
              <a:tblPr/>
              <a:tblGrid>
                <a:gridCol w="1656209"/>
                <a:gridCol w="2808287"/>
                <a:gridCol w="1440160"/>
                <a:gridCol w="302389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 14050:1998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(2009)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Environmental management – Vocabulary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PN-ISO 14050:2000 (2010)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Zarządzanie środowiskowe – Terminologia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Zarządzanie </a:t>
            </a:r>
            <a:r>
              <a:rPr lang="pl-PL" sz="2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gazami cieplarnianymi </a:t>
            </a:r>
            <a:r>
              <a:rPr lang="pl-PL" sz="2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</a:t>
            </a:r>
            <a:r>
              <a:rPr lang="pl-PL" sz="2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działalnością z nimi związanymi</a:t>
            </a:r>
            <a:r>
              <a:rPr lang="pl-PL" sz="28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8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28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pl-PL" sz="1800" smtClean="0">
                <a:solidFill>
                  <a:srgbClr val="FF0000"/>
                </a:solidFill>
              </a:rPr>
              <a:t>Ocena </a:t>
            </a:r>
            <a:r>
              <a:rPr lang="pl-PL" sz="1800">
                <a:solidFill>
                  <a:srgbClr val="FF0000"/>
                </a:solidFill>
              </a:rPr>
              <a:t>środowiskowych miejsc i organizacji </a:t>
            </a:r>
            <a:r>
              <a:rPr lang="pl-PL" sz="1800" smtClean="0">
                <a:solidFill>
                  <a:srgbClr val="FF0000"/>
                </a:solidFill>
              </a:rPr>
              <a:t> oraz Aspekty </a:t>
            </a:r>
            <a:r>
              <a:rPr lang="pl-PL" sz="1800">
                <a:solidFill>
                  <a:srgbClr val="FF0000"/>
                </a:solidFill>
              </a:rPr>
              <a:t>środowiskowe w normalizacji produktów </a:t>
            </a:r>
            <a:r>
              <a:rPr lang="pl-PL" sz="1800" smtClean="0">
                <a:solidFill>
                  <a:srgbClr val="FF0000"/>
                </a:solidFill>
              </a:rPr>
              <a:t>)</a:t>
            </a:r>
            <a:endParaRPr lang="pl-PL" sz="1800">
              <a:solidFill>
                <a:srgbClr val="FF0000"/>
              </a:solidFill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ph sz="half" idx="1"/>
          </p:nvPr>
        </p:nvGraphicFramePr>
        <p:xfrm>
          <a:off x="179512" y="1772816"/>
          <a:ext cx="8856538" cy="4215448"/>
        </p:xfrm>
        <a:graphic>
          <a:graphicData uri="http://schemas.openxmlformats.org/drawingml/2006/table">
            <a:tbl>
              <a:tblPr/>
              <a:tblGrid>
                <a:gridCol w="1402597"/>
                <a:gridCol w="2878415"/>
                <a:gridCol w="1327749"/>
                <a:gridCol w="3247777"/>
              </a:tblGrid>
              <a:tr h="39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ISO/TR 14061:1998–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Information to assist forestry organizations in the use of Environmental Management System standards ISO 14001 and ISO 14004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Informacje wspomagające zastosowanie systemu zarządzania środowiskowego zgodnego z ISO 14001 i ISO 14004 przez służby leśne.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 Guide 64:1997–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Guide for the inclusion of environmental aspects in product standards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Polski odpowiednik - brak.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Wytyczne włączania aspektów środowiskowych do norm wyrobu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ISO/TR 14062:2002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–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Integrating Environmental Aspects into Product Design and Development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Zarządzanie środowiskowe. Integrowanie aspektów środowiskowych w projektowaniu i rozwoju wyrobów.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pl-PL" sz="2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Zarządzanie </a:t>
            </a:r>
            <a:r>
              <a:rPr lang="pl-PL" sz="2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gazami cieplarnianymi </a:t>
            </a:r>
            <a:r>
              <a:rPr lang="pl-PL" sz="2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</a:t>
            </a:r>
            <a:r>
              <a:rPr lang="pl-PL" sz="2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działalnością z nimi związanymi</a:t>
            </a:r>
            <a:endParaRPr lang="pl-PL" sz="1800">
              <a:solidFill>
                <a:srgbClr val="FF0000"/>
              </a:solidFill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ph sz="half" idx="1"/>
          </p:nvPr>
        </p:nvGraphicFramePr>
        <p:xfrm>
          <a:off x="179512" y="980728"/>
          <a:ext cx="8856538" cy="5593993"/>
        </p:xfrm>
        <a:graphic>
          <a:graphicData uri="http://schemas.openxmlformats.org/drawingml/2006/table">
            <a:tbl>
              <a:tblPr/>
              <a:tblGrid>
                <a:gridCol w="1152128"/>
                <a:gridCol w="3312368"/>
                <a:gridCol w="1296144"/>
                <a:gridCol w="3095898"/>
              </a:tblGrid>
              <a:tr h="39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br>
                        <a:rPr lang="pl-PL" sz="13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14064-1: 2006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Part 1: Specification with guidance at the organization level for quantification and reporting of greenhouse gas emissions and removals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PN-ISO 14064-1:2008 </a:t>
                      </a:r>
                      <a:endParaRPr lang="pl-PL" sz="1300" b="0" i="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Gazy cieplarniane -- Część 1: Specyfikacja i wytyczne kwantyfikowania oraz raportowania emisji i pochłaniania gazów cieplarnianych na poziomie organizacji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ISO/CD </a:t>
                      </a:r>
                      <a:b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14064-1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Part 1: Specification with guidance at the organization level for quantification and reporting of greenhouse gas emissions and removals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3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b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14064-2: 2006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Part 2: Specification with guidance at the project level for quantification, monitoring and reporting of greenhouse gas emission reductions or removal enhancements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PN-ISO 14064-2:2008</a:t>
                      </a:r>
                      <a:endParaRPr lang="pl-PL" sz="1300" b="0" i="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Gazy cieplarniane -- Część 2: Specyfikacja i wytyczne kwantyfikowania, monitorowania oraz raportowania redukcji emisji i zwiększania pochłaniania gazów cieplarnianych na poziomie projektu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ISO/CD 14064-2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Part 2: Specification with guidance at the project level for quantification, monitoring and reporting of greenhouse gas emission reductions or removal enhancements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pl-PL" sz="2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Zarządzanie </a:t>
            </a:r>
            <a:r>
              <a:rPr lang="pl-PL" sz="2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gazami cieplarnianymi </a:t>
            </a:r>
            <a:r>
              <a:rPr lang="pl-PL" sz="2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</a:t>
            </a:r>
            <a:r>
              <a:rPr lang="pl-PL" sz="2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działalnością z nimi związanymi</a:t>
            </a:r>
            <a:endParaRPr lang="pl-PL" sz="1800">
              <a:solidFill>
                <a:srgbClr val="FF0000"/>
              </a:solidFill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ph sz="half" idx="1"/>
          </p:nvPr>
        </p:nvGraphicFramePr>
        <p:xfrm>
          <a:off x="179512" y="836712"/>
          <a:ext cx="8856538" cy="6038056"/>
        </p:xfrm>
        <a:graphic>
          <a:graphicData uri="http://schemas.openxmlformats.org/drawingml/2006/table">
            <a:tbl>
              <a:tblPr/>
              <a:tblGrid>
                <a:gridCol w="1080120"/>
                <a:gridCol w="3312368"/>
                <a:gridCol w="1296144"/>
                <a:gridCol w="3167906"/>
              </a:tblGrid>
              <a:tr h="39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b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14064-3: 2006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Part 3: Specification with guidance for the validation and verification of greenhouse gas assertions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PN-ISO 14064-3:2008</a:t>
                      </a:r>
                      <a:endParaRPr lang="pl-PL" sz="1300" b="0" i="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Gazy cieplarniane -- Część 3: Specyfikacja i wytyczne walidacji oraz weryfikacji asercji dotyczących gazów cieplarnianych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ISO/NP 14064-3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Part 3: Specification with guidance for the validation and verification of greenhouse gas assertions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14065:2013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Requirements for greenhouse gas validation and verification bodies for use in accreditation or other forms of recognition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Gazy cieplarniane -- Wymagania dla jednostek prowadzących walidację i weryfikację dotyczącą gazów cieplarnianych do wykorzystania w akredytacji lub innych formach uznawania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14066:2011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Competence requirements for greenhouse gas validation teams and verification teams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Gazy cieplarniane - wymagania kompetencyjne dla zespołów walidacji gazów cieplarnianych i zespołów weryfikacyjnych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ISO/TS 14067:2013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Carbon footprint of products -- Requirements and guidelines for quantification and communicatio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Gazy cieplarniane - Carbon (footprint) produktów - Wymagania i wytyczne do kwantyfikacji i komunikacji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ISO/TR 14069:2013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Greenhouse gases -- Quantification and reporting of greenhouse gas emissions for organizations -- Guidance for the application of ISO 14064-1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Gazy cieplarniane - Ilościowe i sprawozdawczości w zakresie emisji gazów cieplarnianych dla organizacji - Wytyczne do stosowania ISO 14064-1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pl-PL" sz="2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Zarządzanie </a:t>
            </a:r>
            <a:r>
              <a:rPr lang="pl-PL" sz="2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gazami cieplarnianymi </a:t>
            </a:r>
            <a:r>
              <a:rPr lang="pl-PL" sz="2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</a:t>
            </a:r>
            <a:r>
              <a:rPr lang="pl-PL" sz="2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działalnością z nimi związanymi</a:t>
            </a:r>
            <a:endParaRPr lang="pl-PL" sz="1800">
              <a:solidFill>
                <a:srgbClr val="FF0000"/>
              </a:solidFill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ph sz="half" idx="1"/>
          </p:nvPr>
        </p:nvGraphicFramePr>
        <p:xfrm>
          <a:off x="179512" y="953616"/>
          <a:ext cx="8856538" cy="1203960"/>
        </p:xfrm>
        <a:graphic>
          <a:graphicData uri="http://schemas.openxmlformats.org/drawingml/2006/table">
            <a:tbl>
              <a:tblPr/>
              <a:tblGrid>
                <a:gridCol w="1152128"/>
                <a:gridCol w="3312368"/>
                <a:gridCol w="1296144"/>
                <a:gridCol w="3095898"/>
              </a:tblGrid>
              <a:tr h="39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ISO/NP 14080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Guideline -- good practice framework, principles and guidance for GHG methodologies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Polski odpowiednik - brak.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3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Wytyczne - dobre ramy praktyki, zasady i wskazówki dotyczące metodologii gazów cieplarnianych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Rodzina norm ISO 14000</a:t>
            </a:r>
            <a:r>
              <a:rPr lang="pl-PL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250825" y="1806575"/>
            <a:ext cx="86423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</a:tabLst>
            </a:pPr>
            <a:r>
              <a:rPr lang="pl-PL" sz="2800"/>
              <a:t>Tylko norma ISO 14001, po prawidłowym wdrożeniu jej wymagań, może zostać certyfikowana. Pozostałe zaś normy, są normami narzędziowymi, do użytku wewnętrznego, które ułatwiają organizacji prowadzenie działań prośrodowiskowych, tak w zakresie budowy systemu zarządzania jak i w odniesieniu do swoich produktów.</a:t>
            </a: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System zarządzania środowiskowego</a:t>
            </a:r>
            <a:endParaRPr lang="pl-PL" sz="320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sz="2800"/>
              <a:t>Bezpośrednim źródłem pomysłu na stworzenie systemu zarządzania środowiskowego w organizacji, był ogromny sukces rynkowy norm dotyczących wdrażania systemu zarządzania jakością, opublikowanych po raz pierwszy w 1987 roku jako zbiór norm ISO serii 9000. W wielu krajach opracowano więc, normy dotyczące systemu zarządzania środowiskowego, są nimi przykładowo: </a:t>
            </a:r>
          </a:p>
          <a:p>
            <a:pPr marL="0" indent="0">
              <a:lnSpc>
                <a:spcPct val="80000"/>
              </a:lnSpc>
              <a:buSzPct val="80000"/>
              <a:buFontTx/>
              <a:buBlip>
                <a:blip r:embed="rId3"/>
              </a:buBlip>
            </a:pPr>
            <a:r>
              <a:rPr lang="pl-PL" sz="2800"/>
              <a:t> Holandia, </a:t>
            </a:r>
          </a:p>
          <a:p>
            <a:pPr marL="0" indent="0">
              <a:lnSpc>
                <a:spcPct val="80000"/>
              </a:lnSpc>
              <a:buSzPct val="80000"/>
              <a:buFontTx/>
              <a:buBlip>
                <a:blip r:embed="rId3"/>
              </a:buBlip>
            </a:pPr>
            <a:r>
              <a:rPr lang="pl-PL" sz="2800"/>
              <a:t> Francja (NFX 30-200), </a:t>
            </a:r>
          </a:p>
          <a:p>
            <a:pPr marL="0" indent="0">
              <a:lnSpc>
                <a:spcPct val="80000"/>
              </a:lnSpc>
              <a:buSzPct val="80000"/>
              <a:buFontTx/>
              <a:buBlip>
                <a:blip r:embed="rId3"/>
              </a:buBlip>
            </a:pPr>
            <a:r>
              <a:rPr lang="pl-PL" sz="2800"/>
              <a:t> Hiszpania (VNE 77-801-93), </a:t>
            </a:r>
          </a:p>
          <a:p>
            <a:pPr marL="0" indent="0">
              <a:lnSpc>
                <a:spcPct val="80000"/>
              </a:lnSpc>
              <a:buSzPct val="80000"/>
              <a:buFontTx/>
              <a:buBlip>
                <a:blip r:embed="rId3"/>
              </a:buBlip>
            </a:pPr>
            <a:r>
              <a:rPr lang="pl-PL" sz="2800"/>
              <a:t> Irlandia (IS 310),</a:t>
            </a:r>
          </a:p>
          <a:p>
            <a:pPr marL="0" indent="0">
              <a:lnSpc>
                <a:spcPct val="80000"/>
              </a:lnSpc>
              <a:buSzPct val="80000"/>
              <a:buFontTx/>
              <a:buBlip>
                <a:blip r:embed="rId3"/>
              </a:buBlip>
            </a:pPr>
            <a:r>
              <a:rPr lang="pl-PL" sz="2800"/>
              <a:t> Kanada (CSA Z760-94 A).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88913"/>
            <a:ext cx="8686800" cy="1143000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Rodzina norm ISO 14000  </a:t>
            </a:r>
            <a:br>
              <a:rPr lang="pl-PL" sz="3200" b="1">
                <a:solidFill>
                  <a:srgbClr val="FF0000"/>
                </a:solidFill>
              </a:rPr>
            </a:br>
            <a:r>
              <a:rPr lang="pl-PL" sz="2800" b="1">
                <a:solidFill>
                  <a:srgbClr val="FF0000"/>
                </a:solidFill>
              </a:rPr>
              <a:t>struktura narzędzi w zarządzaniu środowiskowym</a:t>
            </a:r>
            <a:r>
              <a:rPr lang="pl-PL" sz="3200">
                <a:solidFill>
                  <a:srgbClr val="FF0000"/>
                </a:solidFill>
              </a:rPr>
              <a:t> </a:t>
            </a:r>
            <a:r>
              <a:rPr lang="pl-PL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50825" y="1268413"/>
          <a:ext cx="8694738" cy="5548312"/>
        </p:xfrm>
        <a:graphic>
          <a:graphicData uri="http://schemas.openxmlformats.org/presentationml/2006/ole">
            <p:oleObj spid="_x0000_s21509" name="Fotografia Photo Editor" r:id="rId4" imgW="6517529" imgH="4166942" progId="">
              <p:embed/>
            </p:oleObj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3455987"/>
          </a:xfrm>
        </p:spPr>
        <p:txBody>
          <a:bodyPr/>
          <a:lstStyle/>
          <a:p>
            <a:r>
              <a:rPr lang="pl-PL" sz="4800" b="1"/>
              <a:t>ISO 14001:2004</a:t>
            </a:r>
            <a:br>
              <a:rPr lang="pl-PL" sz="4800" b="1"/>
            </a:br>
            <a:r>
              <a:rPr lang="pl-PL" sz="4800" b="1"/>
              <a:t/>
            </a:r>
            <a:br>
              <a:rPr lang="pl-PL" sz="4800" b="1"/>
            </a:br>
            <a:r>
              <a:rPr lang="pl-PL" sz="4800" b="1"/>
              <a:t>PN-EN ISO 14001:2005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>
                <a:solidFill>
                  <a:schemeClr val="accent2"/>
                </a:solidFill>
              </a:rPr>
              <a:t>Cechy charakterystyczne ISO 14001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0825" y="2019300"/>
            <a:ext cx="86423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</a:tabLst>
            </a:pPr>
            <a:r>
              <a:rPr lang="pl-PL" sz="2800"/>
              <a:t>Norma ISO 14001 ma </a:t>
            </a:r>
            <a:r>
              <a:rPr lang="pl-PL" sz="2800" b="1"/>
              <a:t>charakter uniwersalny </a:t>
            </a:r>
            <a:r>
              <a:rPr lang="pl-PL" sz="2800"/>
              <a:t>w odniesieniu do możliwości wdrożenia jej w zasadzie przez każdą organizację, niezależnie od rodzaju i wielkości, oraz przystosowania jej do różnych warunków geograficznych, kulturowych i społecznych.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>
                <a:solidFill>
                  <a:schemeClr val="accent2"/>
                </a:solidFill>
              </a:rPr>
              <a:t>Cechy charakterystyczne ISO 14001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1587500"/>
            <a:ext cx="8642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</a:tabLst>
            </a:pPr>
            <a:r>
              <a:rPr lang="pl-PL" sz="2800"/>
              <a:t>Jest normą </a:t>
            </a:r>
            <a:r>
              <a:rPr lang="pl-PL" sz="2800" b="1"/>
              <a:t>dobrowolną </a:t>
            </a:r>
            <a:r>
              <a:rPr lang="pl-PL" sz="2800"/>
              <a:t>czyli organizacja, a w zasadzie najwyższe kierownictwo podejmuje decyzję o podjęciu prac na rzecz jej wdrożenia na wszystkich szczeblach i w stosunku do wszystkich działań organizacji zapisanych w normie. Istotnym jest jednak to, że po podjęciu decyzji przez najwyższe kierownictwo organizacji o przyjęciu systemu zarządzania środowiskiem zgodnie z wytycznymi ISO 14001 staje się ona obowiązująca dla wszystkich członków tej organizacji.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>
                <a:solidFill>
                  <a:schemeClr val="accent2"/>
                </a:solidFill>
              </a:rPr>
              <a:t>Cechy charakterystyczne ISO 14001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2655888"/>
            <a:ext cx="86423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</a:tabLst>
            </a:pPr>
            <a:r>
              <a:rPr lang="pl-PL" sz="2800"/>
              <a:t>ISO 14001 jest normą</a:t>
            </a:r>
            <a:r>
              <a:rPr lang="pl-PL" sz="2800" b="1"/>
              <a:t> rozwojową </a:t>
            </a:r>
            <a:r>
              <a:rPr lang="pl-PL" sz="2800"/>
              <a:t>co oznacza, że jej celem jest dążenie do ciągłego ograniczanie przez organizację negatywnego oddziaływania na środowisko naturalne poprzez ciągłą poprawę skuteczności działań na rzecz środowiska.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>
                <a:solidFill>
                  <a:schemeClr val="accent2"/>
                </a:solidFill>
              </a:rPr>
              <a:t>Cechy charakterystyczne ISO 14001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0825" y="2441575"/>
            <a:ext cx="86423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</a:tabLst>
            </a:pPr>
            <a:r>
              <a:rPr lang="pl-PL" sz="2800"/>
              <a:t>Jest </a:t>
            </a:r>
            <a:r>
              <a:rPr lang="pl-PL" sz="2800" b="1"/>
              <a:t>pro-aktywna </a:t>
            </a:r>
            <a:r>
              <a:rPr lang="pl-PL" sz="2800"/>
              <a:t>(prewencyjna), oznacza to, że jej wdrożenie powoduje wprowadzenie przez organizację działań zapobiegawczych przed negatywnym jej oddziaływaniem na środowisko naturalne poprzez przewidywanie przez nią ryzyka szkodliwości środowiskowej.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>
                <a:solidFill>
                  <a:schemeClr val="accent2"/>
                </a:solidFill>
              </a:rPr>
              <a:t>Cechy charakterystyczne ISO 14001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0825" y="1341438"/>
            <a:ext cx="8642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l-PL" sz="2400"/>
              <a:t>Jest oparta na systemach wspieranych przez </a:t>
            </a:r>
            <a:r>
              <a:rPr lang="pl-PL" sz="2400" b="1"/>
              <a:t>udokumentowane procedury</a:t>
            </a:r>
            <a:r>
              <a:rPr lang="pl-PL" sz="2400"/>
              <a:t>. Bez względu na to, czy system zarządzania organizacją składa się z jednego czy też kilku systemów, od organizacji wymaga się opracowania przejrzystej struktury dokumentacji, która dzieli ją na dwa, a w praktyce na trzy obowiązkowe poziomy, różniące się od siebie: przeznaczeniem, zakresem i stopniem szczegółowości.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3850" y="4391025"/>
            <a:ext cx="8642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63538" indent="-363538" algn="just">
              <a:tabLst>
                <a:tab pos="363538" algn="l"/>
              </a:tabLst>
            </a:pPr>
            <a:r>
              <a:rPr lang="pl-PL" sz="2400"/>
              <a:t>Są nimi:</a:t>
            </a:r>
          </a:p>
          <a:p>
            <a:pPr marL="363538" indent="-363538">
              <a:buFontTx/>
              <a:buAutoNum type="arabicParenR"/>
              <a:tabLst>
                <a:tab pos="363538" algn="l"/>
              </a:tabLst>
            </a:pPr>
            <a:r>
              <a:rPr lang="pl-PL" sz="2400"/>
              <a:t> księga zarządzania: jakością, środowiskowego,</a:t>
            </a:r>
          </a:p>
          <a:p>
            <a:pPr marL="363538" indent="-363538">
              <a:tabLst>
                <a:tab pos="363538" algn="l"/>
              </a:tabLst>
            </a:pPr>
            <a:r>
              <a:rPr lang="pl-PL" sz="2400"/>
              <a:t>    bezpieczeństwem – </a:t>
            </a:r>
            <a:r>
              <a:rPr lang="pl-PL" sz="2400" b="1"/>
              <a:t>poziom strategiczny</a:t>
            </a:r>
            <a:r>
              <a:rPr lang="pl-PL" sz="2400"/>
              <a:t>;</a:t>
            </a:r>
          </a:p>
          <a:p>
            <a:pPr marL="363538" indent="-363538">
              <a:buFontTx/>
              <a:buAutoNum type="arabicParenR" startAt="2"/>
              <a:tabLst>
                <a:tab pos="363538" algn="l"/>
              </a:tabLst>
            </a:pPr>
            <a:r>
              <a:rPr lang="pl-PL" sz="2400"/>
              <a:t> procedury, podprocedury – </a:t>
            </a:r>
            <a:r>
              <a:rPr lang="pl-PL" sz="2400" b="1"/>
              <a:t>poziom taktyczny</a:t>
            </a:r>
            <a:r>
              <a:rPr lang="pl-PL" sz="2400"/>
              <a:t>;</a:t>
            </a:r>
          </a:p>
          <a:p>
            <a:pPr marL="363538" indent="-363538">
              <a:buFontTx/>
              <a:buAutoNum type="arabicParenR" startAt="2"/>
              <a:tabLst>
                <a:tab pos="363538" algn="l"/>
              </a:tabLst>
            </a:pPr>
            <a:r>
              <a:rPr lang="pl-PL" sz="2400"/>
              <a:t> instrukcje - </a:t>
            </a:r>
            <a:r>
              <a:rPr lang="pl-PL" sz="2400" b="1"/>
              <a:t>poziom operacyjny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r>
              <a:rPr lang="pl-PL" sz="3200" b="1">
                <a:solidFill>
                  <a:schemeClr val="accent2"/>
                </a:solidFill>
              </a:rPr>
              <a:t>Struktura normy</a:t>
            </a:r>
            <a:r>
              <a:rPr lang="pl-PL" sz="3600">
                <a:solidFill>
                  <a:schemeClr val="accent2"/>
                </a:solidFill>
              </a:rPr>
              <a:t> </a:t>
            </a:r>
            <a:r>
              <a:rPr lang="pl-PL" sz="3200" b="1">
                <a:solidFill>
                  <a:schemeClr val="accent2"/>
                </a:solidFill>
              </a:rPr>
              <a:t>ISO 14001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1285875"/>
            <a:ext cx="86423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49263" indent="-449263">
              <a:tabLst>
                <a:tab pos="449263" algn="r"/>
              </a:tabLst>
            </a:pPr>
            <a:r>
              <a:rPr lang="pl-PL" sz="2800"/>
              <a:t>1. Zakres normy 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2. Powołania normatywne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3. Terminy i definicje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4. Wymagania dotyczące systemu zarządzania środowiskowego 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    4.1. Wymagania ogólne 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    4.2. Polityka środowiskowa 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    4.3. Planowanie 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    4.4. Wdrażanie i funkcjonowanie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    4.5. Sprawdzanie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800"/>
              <a:t>    4.6. Przegląd zarządzania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r>
              <a:rPr lang="pl-PL" sz="3200" b="1">
                <a:solidFill>
                  <a:schemeClr val="accent2"/>
                </a:solidFill>
              </a:rPr>
              <a:t>Struktura normy</a:t>
            </a:r>
            <a:r>
              <a:rPr lang="pl-PL" sz="3600">
                <a:solidFill>
                  <a:schemeClr val="accent2"/>
                </a:solidFill>
              </a:rPr>
              <a:t> </a:t>
            </a:r>
            <a:r>
              <a:rPr lang="pl-PL" sz="3200" b="1">
                <a:solidFill>
                  <a:schemeClr val="accent2"/>
                </a:solidFill>
              </a:rPr>
              <a:t>ISO 14001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5364163" y="2852738"/>
          <a:ext cx="3779837" cy="2779712"/>
        </p:xfrm>
        <a:graphic>
          <a:graphicData uri="http://schemas.openxmlformats.org/presentationml/2006/ole">
            <p:oleObj spid="_x0000_s29701" name="Fotografia Photo Editor" r:id="rId4" imgW="11526859" imgH="8438095" progId="">
              <p:embed/>
            </p:oleObj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6363" y="620713"/>
            <a:ext cx="864235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49263" indent="-449263">
              <a:tabLst>
                <a:tab pos="449263" algn="r"/>
              </a:tabLst>
            </a:pPr>
            <a:r>
              <a:rPr lang="pl-PL" sz="2100" b="1"/>
              <a:t>4.3. Planowanie</a:t>
            </a:r>
            <a:r>
              <a:rPr lang="pl-PL" sz="2100"/>
              <a:t> 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/>
              <a:t>     </a:t>
            </a:r>
            <a:r>
              <a:rPr lang="pl-PL" sz="2100">
                <a:solidFill>
                  <a:srgbClr val="FF0000"/>
                </a:solidFill>
              </a:rPr>
              <a:t>4.3.1 Aspekty środowiskowe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4.3.2 Wymagania prawne i inne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4.3.3 Cele, zadania i program(-y)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 b="1"/>
              <a:t>4.4. Wdrażanie i funkcjonowanie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/>
              <a:t>     </a:t>
            </a:r>
            <a:r>
              <a:rPr lang="pl-PL" sz="2100">
                <a:solidFill>
                  <a:srgbClr val="FF0000"/>
                </a:solidFill>
              </a:rPr>
              <a:t>4.4.1. Zasoby, role, odpowiedzialność i uprawnienia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4.4.2. Kompetencje, szkolenia i świadomość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4.4.3. Komunikacja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4.4.4. Dokumentacja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4.4.5. Nadzór nad dokumentami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4.4.6. Sterowanie operacyjne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4.4.7. Gotowość i reagowanie na awarie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 b="1"/>
              <a:t>4.5. Sprawdzanie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/>
              <a:t>     </a:t>
            </a:r>
            <a:r>
              <a:rPr lang="pl-PL" sz="2100">
                <a:solidFill>
                  <a:srgbClr val="FF0000"/>
                </a:solidFill>
              </a:rPr>
              <a:t>4.5.1. Monitorowanie i pomiary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4.5.2. Ocena zgodności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4.5.3. Niezgodności, działania korygujące i zapobiegawcze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4.5.4. Nadzór nad zapisami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>
                <a:solidFill>
                  <a:srgbClr val="FF0000"/>
                </a:solidFill>
              </a:rPr>
              <a:t>     4.5.5. Audit wewnętrzny</a:t>
            </a:r>
          </a:p>
          <a:p>
            <a:pPr marL="449263" indent="-449263">
              <a:tabLst>
                <a:tab pos="449263" algn="r"/>
              </a:tabLst>
            </a:pPr>
            <a:r>
              <a:rPr lang="pl-PL" sz="2100" b="1">
                <a:solidFill>
                  <a:srgbClr val="FF0000"/>
                </a:solidFill>
              </a:rPr>
              <a:t>4.6. Przegląd zarządzania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61975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14001 -</a:t>
            </a:r>
            <a:r>
              <a:rPr lang="pl-PL" sz="3200" b="1">
                <a:solidFill>
                  <a:schemeClr val="accent2"/>
                </a:solidFill>
              </a:rPr>
              <a:t> Zakres normy (p.1.)</a:t>
            </a:r>
            <a:r>
              <a:rPr lang="pl-PL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3850" y="1374775"/>
            <a:ext cx="856932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</a:tabLst>
            </a:pPr>
            <a:r>
              <a:rPr lang="pl-PL" sz="2800"/>
              <a:t>W niniejszej normie wyszczególniono wymagania dotyczące systemu zarządzania środowiskowego w celu umożliwienia organizacji sformułowania polityki i celów, z uwzględnieniem </a:t>
            </a:r>
            <a:r>
              <a:rPr lang="pl-PL" sz="2800" u="sng"/>
              <a:t>wymagań przepisów prawnych </a:t>
            </a:r>
            <a:r>
              <a:rPr lang="pl-PL" sz="2800"/>
              <a:t>oraz informacji dotyczących wpływów na środowisko. </a:t>
            </a:r>
          </a:p>
          <a:p>
            <a:pPr algn="just">
              <a:tabLst>
                <a:tab pos="449263" algn="r"/>
              </a:tabLst>
            </a:pPr>
            <a:r>
              <a:rPr lang="pl-PL" sz="2800" b="1" u="sng"/>
              <a:t>Niniejsza norma dotyczy tych aspektów środowiskowych, które organizacja może nadzorować i na które może mieć wpływ.</a:t>
            </a:r>
            <a:r>
              <a:rPr lang="pl-PL" sz="2800"/>
              <a:t> </a:t>
            </a:r>
          </a:p>
          <a:p>
            <a:pPr algn="just">
              <a:tabLst>
                <a:tab pos="449263" algn="r"/>
              </a:tabLst>
            </a:pPr>
            <a:r>
              <a:rPr lang="pl-PL" sz="2800"/>
              <a:t>W normie nie określono szczegółowych kryteriów dotyczących efektów działalności środowiskowej.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System zarządzania środowiskowego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z="2800"/>
              <a:t>Jedną z najwcześniej powstałych, i najpopularniejszych w swoim czasie, była opublikowana przez Brytyjski Instytut Standaryzacji w 1992 roku i uzupełniona w 1994 roku, norma BS 7750. W oparciu o wspomnianą normę, w 1996 roku zakończono pracę nad pierwszym międzynarodowym standardem w zakresie systemu zarządzania środowiskowego ISO 14001. Wraz z nią opublikowano również ISO 14004 a także ISO 14010-14012.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14001 -</a:t>
            </a:r>
            <a:r>
              <a:rPr lang="pl-PL" sz="3200" b="1">
                <a:solidFill>
                  <a:schemeClr val="accent2"/>
                </a:solidFill>
              </a:rPr>
              <a:t> Zakres normy (p.1.)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790575"/>
            <a:ext cx="8713788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500"/>
              <a:t>Niniejsza norma ma zastosowanie w każdej organizacji, która zamierza:</a:t>
            </a:r>
          </a:p>
          <a:p>
            <a:pPr>
              <a:buFontTx/>
              <a:buAutoNum type="alphaLcParenR"/>
            </a:pPr>
            <a:r>
              <a:rPr lang="pl-PL" sz="2500"/>
              <a:t> ustanowić, wdrożyć, utrzymać i doskonalić system</a:t>
            </a:r>
          </a:p>
          <a:p>
            <a:r>
              <a:rPr lang="pl-PL" sz="2500"/>
              <a:t>    zarządzania środowiskowego </a:t>
            </a:r>
          </a:p>
          <a:p>
            <a:r>
              <a:rPr lang="pl-PL" sz="2500"/>
              <a:t>b) mieć pewność co do postępowania zgodnego z ustaloną</a:t>
            </a:r>
          </a:p>
          <a:p>
            <a:r>
              <a:rPr lang="pl-PL" sz="2500"/>
              <a:t>    przez siebie polityką środowiskową;</a:t>
            </a:r>
          </a:p>
          <a:p>
            <a:r>
              <a:rPr lang="pl-PL" sz="2500"/>
              <a:t>c) wykazać zgodność z niniejszą normą międzynarodową</a:t>
            </a:r>
          </a:p>
          <a:p>
            <a:r>
              <a:rPr lang="pl-PL" sz="2500"/>
              <a:t>    przez:</a:t>
            </a:r>
          </a:p>
          <a:p>
            <a:r>
              <a:rPr lang="pl-PL" sz="2500"/>
              <a:t>     1) samoocenę i własną deklarację lub</a:t>
            </a:r>
          </a:p>
          <a:p>
            <a:r>
              <a:rPr lang="pl-PL" sz="2500"/>
              <a:t>     2) dążenie do potwierdzenia zgodności przez strony</a:t>
            </a:r>
          </a:p>
          <a:p>
            <a:r>
              <a:rPr lang="pl-PL" sz="2500"/>
              <a:t>         zainteresowane organizacji, takie jak klienci, lub</a:t>
            </a:r>
          </a:p>
          <a:p>
            <a:r>
              <a:rPr lang="pl-PL" sz="2500"/>
              <a:t>     3) dążenie do potwierdzenia własnej deklaracji przez</a:t>
            </a:r>
          </a:p>
          <a:p>
            <a:r>
              <a:rPr lang="pl-PL" sz="2500"/>
              <a:t>         zewnętrzne w stosunku do organizacji strony, lub</a:t>
            </a:r>
          </a:p>
          <a:p>
            <a:r>
              <a:rPr lang="pl-PL" sz="2500"/>
              <a:t>     4) dążenie do certyfikacji/rejestracji systemu zarządzania</a:t>
            </a:r>
          </a:p>
          <a:p>
            <a:r>
              <a:rPr lang="pl-PL" sz="2500"/>
              <a:t>         środowiskowego przez zewnętrzną organizacje.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1268413"/>
            <a:ext cx="871378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3.1. auditor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osoba mająca kompetencje do przeprowadzania </a:t>
            </a:r>
            <a:r>
              <a:rPr lang="pl-PL" sz="2400" b="1"/>
              <a:t>auditu </a:t>
            </a:r>
            <a:r>
              <a:rPr lang="pl-PL" sz="2400"/>
              <a:t>[ISO 9000:2000]</a:t>
            </a:r>
          </a:p>
          <a:p>
            <a:pPr>
              <a:tabLst>
                <a:tab pos="449263" algn="r"/>
              </a:tabLst>
            </a:pPr>
            <a:endParaRPr lang="pl-PL" sz="2400" b="1"/>
          </a:p>
          <a:p>
            <a:pPr>
              <a:tabLst>
                <a:tab pos="449263" algn="r"/>
              </a:tabLst>
            </a:pPr>
            <a:endParaRPr lang="pl-PL" sz="2400" b="1"/>
          </a:p>
          <a:p>
            <a:pPr>
              <a:tabLst>
                <a:tab pos="449263" algn="r"/>
              </a:tabLst>
            </a:pPr>
            <a:r>
              <a:rPr lang="pl-PL" sz="2800" b="1"/>
              <a:t>3.2. ciągłe doskonalenie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powtarzający się proces usprawniania </a:t>
            </a:r>
            <a:r>
              <a:rPr lang="pl-PL" sz="2400" b="1"/>
              <a:t>systemu zarządzania środowiskowego</a:t>
            </a:r>
            <a:r>
              <a:rPr lang="pl-PL" sz="2400"/>
              <a:t> (3.18), który ma na celu uzyskanie poprawy ogólnych </a:t>
            </a:r>
            <a:r>
              <a:rPr lang="pl-PL" sz="2400" b="1"/>
              <a:t>efektów działalności środowiskowej </a:t>
            </a:r>
            <a:r>
              <a:rPr lang="pl-PL" sz="2400"/>
              <a:t>(3.10) zgodnie z </a:t>
            </a:r>
            <a:r>
              <a:rPr lang="pl-PL" sz="2400" b="1"/>
              <a:t>polityką środowiskową </a:t>
            </a:r>
            <a:r>
              <a:rPr lang="pl-PL" sz="2400"/>
              <a:t>(3.11.) </a:t>
            </a:r>
            <a:r>
              <a:rPr lang="pl-PL" sz="2400" b="1"/>
              <a:t>organizacji </a:t>
            </a:r>
            <a:r>
              <a:rPr lang="pl-PL" sz="2400"/>
              <a:t>(3.16)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- Nie jest konieczne realizowanie tego procesu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jednocześnie we wszystkich obszarach działań</a:t>
            </a:r>
            <a:r>
              <a:rPr lang="pl-PL" sz="2400"/>
              <a:t>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1274763"/>
            <a:ext cx="871378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3.3. działania korygujące</a:t>
            </a:r>
            <a:r>
              <a:rPr lang="pl-PL" sz="2400" b="1"/>
              <a:t> </a:t>
            </a:r>
            <a:endParaRPr lang="pl-PL" sz="2400"/>
          </a:p>
          <a:p>
            <a:pPr>
              <a:tabLst>
                <a:tab pos="449263" algn="r"/>
              </a:tabLst>
            </a:pPr>
            <a:r>
              <a:rPr lang="pl-PL" sz="2400"/>
              <a:t>działania w celu wyeliminowania przyczyny wykrytej </a:t>
            </a:r>
            <a:r>
              <a:rPr lang="pl-PL" sz="2400" b="1"/>
              <a:t>niezgodności</a:t>
            </a:r>
            <a:r>
              <a:rPr lang="pl-PL" sz="2400"/>
              <a:t> (3.15)</a:t>
            </a:r>
          </a:p>
          <a:p>
            <a:pPr>
              <a:tabLst>
                <a:tab pos="449263" algn="r"/>
              </a:tabLst>
            </a:pPr>
            <a:endParaRPr lang="pl-PL" sz="2400" b="1"/>
          </a:p>
          <a:p>
            <a:pPr>
              <a:tabLst>
                <a:tab pos="449263" algn="r"/>
              </a:tabLst>
            </a:pPr>
            <a:endParaRPr lang="pl-PL" sz="2400" b="1"/>
          </a:p>
          <a:p>
            <a:pPr>
              <a:tabLst>
                <a:tab pos="449263" algn="r"/>
              </a:tabLst>
            </a:pPr>
            <a:r>
              <a:rPr lang="pl-PL" sz="2800" b="1"/>
              <a:t>3.4. dokument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informacja i jej nośnik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1 – Nośnikiem może być papier, dysk komputerowy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    magnetyczny, elektroniczny lub optyczny, fotografia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    lub próbka wzorcowa albo kombinacja powyższych</a:t>
            </a:r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2 – Adaptacja z ISO 9000:2000, 3.7.2.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0825" y="1101725"/>
            <a:ext cx="87137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3.5. środowisko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otoczenie, w którym działa </a:t>
            </a:r>
            <a:r>
              <a:rPr lang="pl-PL" sz="2400" b="1"/>
              <a:t>organizacja </a:t>
            </a:r>
            <a:r>
              <a:rPr lang="pl-PL" sz="2400"/>
              <a:t>(3.16), z uwzględnieniem powietrza, wody, ziemi, zasobów naturalnych, flory, fauny, ludzi i ich wzajemnych zależności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- w tym kontekście pojęcie otoczenia rozciąga się od 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wnętrza organizacji do systemu globalnego</a:t>
            </a:r>
          </a:p>
          <a:p>
            <a:pPr>
              <a:tabLst>
                <a:tab pos="449263" algn="r"/>
              </a:tabLst>
            </a:pPr>
            <a:endParaRPr lang="pl-PL" sz="2000" b="1"/>
          </a:p>
          <a:p>
            <a:pPr>
              <a:tabLst>
                <a:tab pos="449263" algn="r"/>
              </a:tabLst>
            </a:pPr>
            <a:endParaRPr lang="pl-PL" sz="2000" b="1"/>
          </a:p>
          <a:p>
            <a:pPr>
              <a:tabLst>
                <a:tab pos="449263" algn="r"/>
              </a:tabLst>
            </a:pPr>
            <a:r>
              <a:rPr lang="pl-PL" sz="2800" b="1"/>
              <a:t>3.6. aspekt środowiskowy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element działań </a:t>
            </a:r>
            <a:r>
              <a:rPr lang="pl-PL" sz="2400" b="1"/>
              <a:t>organizacji </a:t>
            </a:r>
            <a:r>
              <a:rPr lang="pl-PL" sz="2400"/>
              <a:t>(3.16), lub jej wyrobów lub usług, który może wzajemnie oddziaływać ze </a:t>
            </a:r>
            <a:r>
              <a:rPr lang="pl-PL" sz="2400" b="1"/>
              <a:t>środowiskiem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- znaczącym aspektem środowiskowym jest ten, który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ma, lub może mieć, znaczący wpływ na środowisko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9388" y="914400"/>
            <a:ext cx="8713787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400" b="1"/>
              <a:t>3.7. wpływ na środowisko</a:t>
            </a:r>
            <a:endParaRPr lang="pl-PL" sz="2400"/>
          </a:p>
          <a:p>
            <a:pPr>
              <a:tabLst>
                <a:tab pos="449263" algn="r"/>
              </a:tabLst>
            </a:pPr>
            <a:r>
              <a:rPr lang="pl-PL" sz="2200"/>
              <a:t>każda zmiana w </a:t>
            </a:r>
            <a:r>
              <a:rPr lang="pl-PL" sz="2200" b="1"/>
              <a:t>środowisku</a:t>
            </a:r>
            <a:r>
              <a:rPr lang="pl-PL" sz="2200"/>
              <a:t> (3.5.), zarówno niekorzystna jak i korzystna, która w całości lub częściowo jest spowodowana </a:t>
            </a:r>
            <a:r>
              <a:rPr lang="pl-PL" sz="2200" b="1"/>
              <a:t>aspektami środowiskowymi </a:t>
            </a:r>
            <a:r>
              <a:rPr lang="pl-PL" sz="2200"/>
              <a:t>(3.6.) </a:t>
            </a:r>
            <a:r>
              <a:rPr lang="pl-PL" sz="2200" b="1"/>
              <a:t>organizacji</a:t>
            </a:r>
            <a:r>
              <a:rPr lang="pl-PL" sz="2200"/>
              <a:t> (3.16)</a:t>
            </a:r>
          </a:p>
          <a:p>
            <a:pPr>
              <a:tabLst>
                <a:tab pos="449263" algn="r"/>
              </a:tabLst>
            </a:pPr>
            <a:endParaRPr lang="pl-PL" sz="1600" b="1"/>
          </a:p>
          <a:p>
            <a:pPr>
              <a:tabLst>
                <a:tab pos="449263" algn="r"/>
              </a:tabLst>
            </a:pPr>
            <a:endParaRPr lang="pl-PL" sz="1600" b="1"/>
          </a:p>
          <a:p>
            <a:pPr>
              <a:tabLst>
                <a:tab pos="449263" algn="r"/>
              </a:tabLst>
            </a:pPr>
            <a:r>
              <a:rPr lang="pl-PL" sz="2400" b="1"/>
              <a:t>3.8. system zarządzania środowiskowego EMS</a:t>
            </a:r>
            <a:endParaRPr lang="pl-PL" sz="2400"/>
          </a:p>
          <a:p>
            <a:pPr>
              <a:tabLst>
                <a:tab pos="449263" algn="r"/>
              </a:tabLst>
            </a:pPr>
            <a:r>
              <a:rPr lang="pl-PL" sz="2200"/>
              <a:t>część systemu zarządzania </a:t>
            </a:r>
            <a:r>
              <a:rPr lang="pl-PL" sz="2200" b="1"/>
              <a:t>organizacji</a:t>
            </a:r>
            <a:r>
              <a:rPr lang="pl-PL" sz="2200"/>
              <a:t> (3.16), wykorzystana do opracowania i wdrożenia jej </a:t>
            </a:r>
            <a:r>
              <a:rPr lang="pl-PL" sz="2200" b="1"/>
              <a:t>polityki środowiskowej </a:t>
            </a:r>
            <a:r>
              <a:rPr lang="pl-PL" sz="2200"/>
              <a:t>(3.11.) i zarządzania jej </a:t>
            </a:r>
            <a:r>
              <a:rPr lang="pl-PL" sz="2200" b="1"/>
              <a:t>aspektami środowiskowymi </a:t>
            </a:r>
            <a:r>
              <a:rPr lang="pl-PL" sz="2200"/>
              <a:t>(3.6.)</a:t>
            </a:r>
            <a:endParaRPr lang="pl-PL" sz="2200" i="1"/>
          </a:p>
          <a:p>
            <a:pPr>
              <a:tabLst>
                <a:tab pos="449263" algn="r"/>
              </a:tabLst>
            </a:pPr>
            <a:endParaRPr lang="pl-PL" sz="1400" i="1"/>
          </a:p>
          <a:p>
            <a:pPr>
              <a:tabLst>
                <a:tab pos="449263" algn="r"/>
              </a:tabLst>
            </a:pPr>
            <a:r>
              <a:rPr lang="pl-PL" sz="2200" i="1"/>
              <a:t>Uwaga 1 – System zarządzania jest zbiorem wzajemnie</a:t>
            </a:r>
          </a:p>
          <a:p>
            <a:pPr>
              <a:tabLst>
                <a:tab pos="449263" algn="r"/>
              </a:tabLst>
            </a:pPr>
            <a:r>
              <a:rPr lang="pl-PL" sz="2200" i="1"/>
              <a:t>              powiązanych elementów wykorzystywanych elementów</a:t>
            </a:r>
          </a:p>
          <a:p>
            <a:pPr>
              <a:tabLst>
                <a:tab pos="449263" algn="r"/>
              </a:tabLst>
            </a:pPr>
            <a:r>
              <a:rPr lang="pl-PL" sz="2200" i="1"/>
              <a:t>              wykorzystywanych do ustanowienia polityki i celów oraz do</a:t>
            </a:r>
          </a:p>
          <a:p>
            <a:pPr>
              <a:tabLst>
                <a:tab pos="449263" algn="r"/>
              </a:tabLst>
            </a:pPr>
            <a:r>
              <a:rPr lang="pl-PL" sz="2200" i="1"/>
              <a:t>              osiągania tych celów</a:t>
            </a:r>
          </a:p>
          <a:p>
            <a:pPr>
              <a:tabLst>
                <a:tab pos="449263" algn="r"/>
              </a:tabLst>
            </a:pPr>
            <a:r>
              <a:rPr lang="pl-PL" sz="2200" i="1"/>
              <a:t>Uwaga 2 - System zarządzania obejmuje strukturę organizacyjną,</a:t>
            </a:r>
          </a:p>
          <a:p>
            <a:pPr>
              <a:tabLst>
                <a:tab pos="449263" algn="r"/>
              </a:tabLst>
            </a:pPr>
            <a:r>
              <a:rPr lang="pl-PL" sz="2200" i="1"/>
              <a:t>               planowanie, odpowiedzialność, praktyki, procedury,</a:t>
            </a:r>
          </a:p>
          <a:p>
            <a:pPr>
              <a:tabLst>
                <a:tab pos="449263" algn="r"/>
              </a:tabLst>
            </a:pPr>
            <a:r>
              <a:rPr lang="pl-PL" sz="2200" i="1"/>
              <a:t>               procesy i zasoby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0825" y="982663"/>
            <a:ext cx="871378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3.9. cel środowiskowy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ogólny cel środowiskowy, spójny z </a:t>
            </a:r>
            <a:r>
              <a:rPr lang="pl-PL" sz="2400" b="1"/>
              <a:t>polityką środowiskową </a:t>
            </a:r>
            <a:r>
              <a:rPr lang="pl-PL" sz="2400"/>
              <a:t>(3.11.), który </a:t>
            </a:r>
            <a:r>
              <a:rPr lang="pl-PL" sz="2400" b="1"/>
              <a:t>organizacja </a:t>
            </a:r>
            <a:r>
              <a:rPr lang="pl-PL" sz="2400"/>
              <a:t>(3.16) ustala sobie do osiągnięcia</a:t>
            </a:r>
            <a:endParaRPr lang="pl-PL" sz="2400" b="1"/>
          </a:p>
          <a:p>
            <a:pPr>
              <a:tabLst>
                <a:tab pos="449263" algn="r"/>
              </a:tabLst>
            </a:pPr>
            <a:endParaRPr lang="pl-PL" sz="2800" b="1"/>
          </a:p>
          <a:p>
            <a:pPr>
              <a:tabLst>
                <a:tab pos="449263" algn="r"/>
              </a:tabLst>
            </a:pPr>
            <a:endParaRPr lang="pl-PL" sz="2800" b="1"/>
          </a:p>
          <a:p>
            <a:pPr>
              <a:tabLst>
                <a:tab pos="449263" algn="r"/>
              </a:tabLst>
            </a:pPr>
            <a:r>
              <a:rPr lang="pl-PL" sz="2800" b="1"/>
              <a:t>3.10. efekty działalności środowiskowej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możliwe do zmierzenia wyniki zarządzania przez </a:t>
            </a:r>
            <a:r>
              <a:rPr lang="pl-PL" sz="2400" b="1"/>
              <a:t>organizację </a:t>
            </a:r>
            <a:r>
              <a:rPr lang="pl-PL" sz="2400"/>
              <a:t>(3.16.) swoimi </a:t>
            </a:r>
            <a:r>
              <a:rPr lang="pl-PL" sz="2400" b="1"/>
              <a:t>aspektami środowiskowymi </a:t>
            </a:r>
            <a:r>
              <a:rPr lang="pl-PL" sz="2400"/>
              <a:t>(3.6.)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– W kontekście </a:t>
            </a:r>
            <a:r>
              <a:rPr lang="pl-PL" sz="2400" b="1" i="1"/>
              <a:t>systemu zarządzania</a:t>
            </a:r>
          </a:p>
          <a:p>
            <a:pPr>
              <a:tabLst>
                <a:tab pos="449263" algn="r"/>
              </a:tabLst>
            </a:pPr>
            <a:r>
              <a:rPr lang="pl-PL" sz="2400" b="1" i="1"/>
              <a:t>              środowiskowego </a:t>
            </a:r>
            <a:r>
              <a:rPr lang="pl-PL" sz="2400" i="1"/>
              <a:t>wyniki mogą być mierzone w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odniesieniu do </a:t>
            </a:r>
            <a:r>
              <a:rPr lang="pl-PL" sz="2400" b="1" i="1"/>
              <a:t>polityki środowiskowej organizacji</a:t>
            </a:r>
            <a:r>
              <a:rPr lang="pl-PL" sz="2400" i="1"/>
              <a:t>,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</a:t>
            </a:r>
            <a:r>
              <a:rPr lang="pl-PL" sz="2400" b="1" i="1"/>
              <a:t>celów środowiskowych, zadań środowiskowych</a:t>
            </a:r>
            <a:r>
              <a:rPr lang="pl-PL" sz="2400" i="1"/>
              <a:t> i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innych wymagań dotyczących efektów działalności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środowiskowej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0825" y="1108075"/>
            <a:ext cx="87137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3.11. polityka środowiskowa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ogół zamierzeń i ukierunkowanie </a:t>
            </a:r>
            <a:r>
              <a:rPr lang="pl-PL" sz="2400" b="1"/>
              <a:t>organizacji </a:t>
            </a:r>
            <a:r>
              <a:rPr lang="pl-PL" sz="2400"/>
              <a:t>(3.16.) dotyczące </a:t>
            </a:r>
            <a:r>
              <a:rPr lang="pl-PL" sz="2400" b="1"/>
              <a:t>efektów działalności środowiskowej</a:t>
            </a:r>
            <a:r>
              <a:rPr lang="pl-PL" sz="2400"/>
              <a:t> (3.10) formalnie wyrażone przez najwyższe kierownictwo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– Polityka środowiskowa stanowi ramy do działania i 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ustalania </a:t>
            </a:r>
            <a:r>
              <a:rPr lang="pl-PL" sz="2400" b="1" i="1"/>
              <a:t>celów środowiskowych</a:t>
            </a:r>
            <a:r>
              <a:rPr lang="pl-PL" sz="2400" i="1"/>
              <a:t> oraz </a:t>
            </a:r>
            <a:r>
              <a:rPr lang="pl-PL" sz="2400" b="1" i="1"/>
              <a:t>zadań</a:t>
            </a:r>
          </a:p>
          <a:p>
            <a:pPr>
              <a:tabLst>
                <a:tab pos="449263" algn="r"/>
              </a:tabLst>
            </a:pPr>
            <a:r>
              <a:rPr lang="pl-PL" sz="2400" b="1" i="1"/>
              <a:t>              środowiskowych</a:t>
            </a:r>
            <a:endParaRPr lang="pl-PL" sz="2400" b="1"/>
          </a:p>
          <a:p>
            <a:pPr>
              <a:tabLst>
                <a:tab pos="449263" algn="r"/>
              </a:tabLst>
            </a:pPr>
            <a:endParaRPr lang="pl-PL" sz="2000" b="1"/>
          </a:p>
          <a:p>
            <a:pPr>
              <a:tabLst>
                <a:tab pos="449263" algn="r"/>
              </a:tabLst>
            </a:pPr>
            <a:endParaRPr lang="pl-PL" sz="2000" b="1"/>
          </a:p>
          <a:p>
            <a:pPr>
              <a:tabLst>
                <a:tab pos="449263" algn="r"/>
              </a:tabLst>
            </a:pPr>
            <a:r>
              <a:rPr lang="pl-PL" sz="2800" b="1"/>
              <a:t>3.12. zadania środowiskowe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szczegółowe wymagania dotyczące efektów działalności, mające zastosowanie do </a:t>
            </a:r>
            <a:r>
              <a:rPr lang="pl-PL" sz="2400" b="1"/>
              <a:t>organizacji </a:t>
            </a:r>
            <a:r>
              <a:rPr lang="pl-PL" sz="2400"/>
              <a:t>(3.16.) albo jej części, wynikające z </a:t>
            </a:r>
            <a:r>
              <a:rPr lang="pl-PL" sz="2400" b="1"/>
              <a:t>celów środowiskowych</a:t>
            </a:r>
            <a:r>
              <a:rPr lang="pl-PL" sz="2400"/>
              <a:t> (3.9.), które należy określić oraz zrealizować, aby osiągnąć te cele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0825" y="911225"/>
            <a:ext cx="871378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3.13. strona zainteresowana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osoba lub grupa związana z </a:t>
            </a:r>
            <a:r>
              <a:rPr lang="pl-PL" sz="2400" b="1"/>
              <a:t>efektami działalności środowiskowej </a:t>
            </a:r>
            <a:r>
              <a:rPr lang="pl-PL" sz="2400"/>
              <a:t>(3.10.) </a:t>
            </a:r>
            <a:r>
              <a:rPr lang="pl-PL" sz="2400" b="1"/>
              <a:t>organizacji</a:t>
            </a:r>
            <a:r>
              <a:rPr lang="pl-PL" sz="2400"/>
              <a:t> (3.16), albo na którą mają wpływ efekty tej działalności</a:t>
            </a:r>
          </a:p>
          <a:p>
            <a:pPr>
              <a:tabLst>
                <a:tab pos="449263" algn="r"/>
              </a:tabLst>
            </a:pPr>
            <a:endParaRPr lang="pl-PL" sz="1200" b="1"/>
          </a:p>
          <a:p>
            <a:pPr>
              <a:tabLst>
                <a:tab pos="449263" algn="r"/>
              </a:tabLst>
            </a:pPr>
            <a:endParaRPr lang="pl-PL" sz="1200" b="1"/>
          </a:p>
          <a:p>
            <a:pPr>
              <a:tabLst>
                <a:tab pos="449263" algn="r"/>
              </a:tabLst>
            </a:pPr>
            <a:r>
              <a:rPr lang="pl-PL" sz="2800" b="1"/>
              <a:t>3.14. audit wewnętrzny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systematyczny, niezależny i udokumentowany proces uzyskiwania dowodów z auditu oraz ich obiektywnej oceny w celu określenia stopnia spełnienia kryteriów auditu systemu zarządzania środowiskowego, ustalonych przez </a:t>
            </a:r>
            <a:r>
              <a:rPr lang="pl-PL" sz="2400" b="1"/>
              <a:t>organizację </a:t>
            </a:r>
            <a:r>
              <a:rPr lang="pl-PL" sz="2400"/>
              <a:t>(3.16.)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1800" i="1"/>
          </a:p>
          <a:p>
            <a:pPr>
              <a:tabLst>
                <a:tab pos="449263" algn="r"/>
              </a:tabLst>
            </a:pPr>
            <a:r>
              <a:rPr lang="pl-PL" sz="2400" i="1"/>
              <a:t>Uwaga – w wielu przypadkach, szczególnie w mniejszych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organizacjach, niezależność może być wykazana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brakiem odpowiedzialności za działania w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auditowanym obszarze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0825" y="1354138"/>
            <a:ext cx="871378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3.15. niezgodność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niespełnienie wymagania [ISO 9000:2000, 3.6.2.]</a:t>
            </a:r>
            <a:endParaRPr lang="pl-PL" sz="2400" b="1"/>
          </a:p>
          <a:p>
            <a:pPr>
              <a:tabLst>
                <a:tab pos="449263" algn="r"/>
              </a:tabLst>
            </a:pPr>
            <a:endParaRPr lang="pl-PL" sz="2800" b="1"/>
          </a:p>
          <a:p>
            <a:pPr>
              <a:tabLst>
                <a:tab pos="449263" algn="r"/>
              </a:tabLst>
            </a:pPr>
            <a:endParaRPr lang="pl-PL" sz="2800" b="1"/>
          </a:p>
          <a:p>
            <a:pPr>
              <a:tabLst>
                <a:tab pos="449263" algn="r"/>
              </a:tabLst>
            </a:pPr>
            <a:r>
              <a:rPr lang="pl-PL" sz="2800" b="1"/>
              <a:t>3.16. organizacja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spółka, korporacja, firma, przedsiębiorstwo, organ władzy lub instytucja, albo jakakolwiek ich część lub kombinacja, samodzielna lub nie, publiczna lub prywatna, o własnych zadaniach i administracji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- W organizacjach, w których działa więcej niż jedna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jednostka, pojedyncza jednostka może być</a:t>
            </a:r>
          </a:p>
          <a:p>
            <a:pPr>
              <a:tabLst>
                <a:tab pos="449263" algn="r"/>
              </a:tabLst>
            </a:pPr>
            <a:r>
              <a:rPr lang="pl-PL" sz="2400" i="1"/>
              <a:t>              zdefiniowana jako organizacja.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50825" y="912813"/>
            <a:ext cx="8713788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3.17. działania zapobiegawcze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działania podjęte w celu wyeliminowania przyczyny potencjalnej </a:t>
            </a:r>
            <a:r>
              <a:rPr lang="pl-PL" sz="2400" b="1"/>
              <a:t>niezgodności </a:t>
            </a:r>
            <a:r>
              <a:rPr lang="pl-PL" sz="2400"/>
              <a:t>(3.15)</a:t>
            </a:r>
            <a:endParaRPr lang="pl-PL" sz="2400" b="1"/>
          </a:p>
          <a:p>
            <a:pPr>
              <a:tabLst>
                <a:tab pos="449263" algn="r"/>
              </a:tabLst>
            </a:pPr>
            <a:endParaRPr lang="pl-PL" sz="2800" b="1"/>
          </a:p>
          <a:p>
            <a:pPr>
              <a:tabLst>
                <a:tab pos="449263" algn="r"/>
              </a:tabLst>
            </a:pPr>
            <a:r>
              <a:rPr lang="pl-PL" sz="2400" b="1"/>
              <a:t>3.18. zapobieganie zanieczyszczeniom</a:t>
            </a:r>
            <a:endParaRPr lang="pl-PL" sz="2400"/>
          </a:p>
          <a:p>
            <a:pPr>
              <a:tabLst>
                <a:tab pos="449263" algn="r"/>
              </a:tabLst>
            </a:pPr>
            <a:r>
              <a:rPr lang="pl-PL" sz="2400"/>
              <a:t>stosowanie procesów, praktyk, technik, materiałów, wyrobów, usług lub energii w celu uniknięcia, ograniczania lub nadzorowania (osobno lub łącznie) powstawania, emisji lub uwolnień wszelkiego rodzaju zanieczyszczeń lub odpadów w celu zmniejszenia negatywnych </a:t>
            </a:r>
            <a:r>
              <a:rPr lang="pl-PL" sz="2400" b="1"/>
              <a:t>wpływów na środowisko </a:t>
            </a:r>
            <a:r>
              <a:rPr lang="pl-PL" sz="2400"/>
              <a:t>(3.7.)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1400" i="1"/>
          </a:p>
          <a:p>
            <a:pPr>
              <a:tabLst>
                <a:tab pos="449263" algn="r"/>
              </a:tabLst>
            </a:pPr>
            <a:r>
              <a:rPr lang="pl-PL" sz="2000" i="1"/>
              <a:t>Uwaga – Zapobieganie zanieczyszczeniom może obejmować ograniczenie</a:t>
            </a:r>
          </a:p>
          <a:p>
            <a:pPr>
              <a:tabLst>
                <a:tab pos="449263" algn="r"/>
              </a:tabLst>
            </a:pPr>
            <a:r>
              <a:rPr lang="pl-PL" sz="2000" i="1"/>
              <a:t>               lub eliminację u źródła, zmianę procesu, wyrobu lub usługi,</a:t>
            </a:r>
          </a:p>
          <a:p>
            <a:pPr>
              <a:tabLst>
                <a:tab pos="449263" algn="r"/>
              </a:tabLst>
            </a:pPr>
            <a:r>
              <a:rPr lang="pl-PL" sz="2000" i="1"/>
              <a:t>               efektywne wykorzystanie zasobów, zastępowanie materiałów i</a:t>
            </a:r>
          </a:p>
          <a:p>
            <a:pPr>
              <a:tabLst>
                <a:tab pos="449263" algn="r"/>
              </a:tabLst>
            </a:pPr>
            <a:r>
              <a:rPr lang="pl-PL" sz="2000" i="1"/>
              <a:t>               energii, ponowne użycie, odzysk, recykling, regenerację i</a:t>
            </a:r>
          </a:p>
          <a:p>
            <a:pPr>
              <a:tabLst>
                <a:tab pos="449263" algn="r"/>
              </a:tabLst>
            </a:pPr>
            <a:r>
              <a:rPr lang="pl-PL" sz="2000" i="1"/>
              <a:t>              przetwarzanie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System zarządzania środowiskowego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2481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z="2800"/>
              <a:t>W 1991 roku do prac nad ogólnoświatową procedurą wdrożenia i doskonalenia systemu zarządzania środowiskowego organizacji, przystąpiła również Międzynarodowa Organizacja Standaryzacji (ISO - </a:t>
            </a:r>
            <a:r>
              <a:rPr lang="en-US" sz="2800"/>
              <a:t>International Organization for Standardization</a:t>
            </a:r>
            <a:r>
              <a:rPr lang="pl-PL" sz="2800"/>
              <a:t>). </a:t>
            </a:r>
          </a:p>
          <a:p>
            <a:pPr marL="0" indent="0">
              <a:buFontTx/>
              <a:buNone/>
            </a:pPr>
            <a:r>
              <a:rPr lang="pl-PL" sz="2800"/>
              <a:t>Organizacja ta powołała Strategiczną Grupę do spraw Środowiska (SAGE - </a:t>
            </a:r>
            <a:r>
              <a:rPr lang="en-US" sz="2800"/>
              <a:t>Strategic Action Group on the Environment</a:t>
            </a:r>
            <a:r>
              <a:rPr lang="pl-PL" sz="2800"/>
              <a:t>) równocześnie tworząc Komitet Techniczny ISO/TC (</a:t>
            </a:r>
            <a:r>
              <a:rPr lang="pl-PL" sz="2800" i="1"/>
              <a:t>Technical Committe) </a:t>
            </a:r>
            <a:r>
              <a:rPr lang="pl-PL" sz="2800"/>
              <a:t>- 207 </a:t>
            </a:r>
            <a:r>
              <a:rPr lang="pl-PL" sz="2800" i="1"/>
              <a:t>Environmental management.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Terminy i definicje (p.3.)</a:t>
            </a:r>
            <a:r>
              <a:rPr lang="pl-PL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50825" y="1357313"/>
            <a:ext cx="871378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</a:pPr>
            <a:r>
              <a:rPr lang="pl-PL" sz="2800" b="1"/>
              <a:t>3.19. procedura</a:t>
            </a:r>
            <a:endParaRPr lang="pl-PL" sz="2800"/>
          </a:p>
          <a:p>
            <a:pPr>
              <a:tabLst>
                <a:tab pos="449263" algn="r"/>
              </a:tabLst>
            </a:pPr>
            <a:r>
              <a:rPr lang="pl-PL" sz="2400"/>
              <a:t>ustalony sposób przeprowadzania działania lub procesu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1 – Procedura może być udokumentowana lub nie</a:t>
            </a:r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2 – Adaptacja z ISO 9000:2000, 3.4.5.</a:t>
            </a:r>
            <a:endParaRPr lang="pl-PL" sz="2400" b="1"/>
          </a:p>
          <a:p>
            <a:pPr>
              <a:tabLst>
                <a:tab pos="449263" algn="r"/>
              </a:tabLst>
            </a:pPr>
            <a:endParaRPr lang="pl-PL" sz="2800" b="1"/>
          </a:p>
          <a:p>
            <a:pPr>
              <a:tabLst>
                <a:tab pos="449263" algn="r"/>
              </a:tabLst>
            </a:pPr>
            <a:endParaRPr lang="pl-PL" sz="2800" b="1"/>
          </a:p>
          <a:p>
            <a:pPr>
              <a:tabLst>
                <a:tab pos="449263" algn="r"/>
              </a:tabLst>
            </a:pPr>
            <a:r>
              <a:rPr lang="pl-PL" sz="2800" b="1"/>
              <a:t>3.20. zapis</a:t>
            </a:r>
          </a:p>
          <a:p>
            <a:pPr>
              <a:tabLst>
                <a:tab pos="449263" algn="r"/>
              </a:tabLst>
            </a:pPr>
            <a:r>
              <a:rPr lang="pl-PL" sz="2400" b="1"/>
              <a:t>dokument </a:t>
            </a:r>
            <a:r>
              <a:rPr lang="pl-PL" sz="2400"/>
              <a:t>(3.4.) w którym przedstawiono uzyskane wyniki lub dowody przeprowadzonych działań</a:t>
            </a:r>
            <a:endParaRPr lang="pl-PL" sz="2400" i="1"/>
          </a:p>
          <a:p>
            <a:pPr>
              <a:tabLst>
                <a:tab pos="449263" algn="r"/>
              </a:tabLst>
            </a:pPr>
            <a:endParaRPr lang="pl-PL" sz="2400" i="1"/>
          </a:p>
          <a:p>
            <a:pPr>
              <a:tabLst>
                <a:tab pos="449263" algn="r"/>
              </a:tabLst>
            </a:pPr>
            <a:r>
              <a:rPr lang="pl-PL" sz="2400" i="1"/>
              <a:t>Uwaga – Adaptacja z ISO 9000:2000, 3.7.6.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825" y="796925"/>
            <a:ext cx="8713788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4.1. Wymagania ogólne</a:t>
            </a:r>
            <a:endParaRPr lang="pl-PL" sz="2800"/>
          </a:p>
          <a:p>
            <a:endParaRPr lang="pl-PL" sz="2800"/>
          </a:p>
          <a:p>
            <a:r>
              <a:rPr lang="pl-PL" sz="2400"/>
              <a:t>Organizacja powinna:</a:t>
            </a:r>
          </a:p>
          <a:p>
            <a:endParaRPr lang="pl-PL"/>
          </a:p>
          <a:p>
            <a:pPr>
              <a:buFontTx/>
              <a:buAutoNum type="arabicParenR"/>
            </a:pPr>
            <a:r>
              <a:rPr lang="pl-PL" sz="2400"/>
              <a:t> ustanowić,</a:t>
            </a:r>
          </a:p>
          <a:p>
            <a:pPr>
              <a:buFontTx/>
              <a:buAutoNum type="arabicParenR"/>
            </a:pPr>
            <a:endParaRPr lang="pl-PL"/>
          </a:p>
          <a:p>
            <a:r>
              <a:rPr lang="pl-PL" sz="2400"/>
              <a:t>2) udokumentować,</a:t>
            </a:r>
          </a:p>
          <a:p>
            <a:endParaRPr lang="pl-PL"/>
          </a:p>
          <a:p>
            <a:r>
              <a:rPr lang="pl-PL" sz="2400"/>
              <a:t>3) wdrożyć,</a:t>
            </a:r>
          </a:p>
          <a:p>
            <a:endParaRPr lang="pl-PL"/>
          </a:p>
          <a:p>
            <a:r>
              <a:rPr lang="pl-PL" sz="2400"/>
              <a:t>4) utrzymać,</a:t>
            </a:r>
          </a:p>
          <a:p>
            <a:endParaRPr lang="pl-PL"/>
          </a:p>
          <a:p>
            <a:r>
              <a:rPr lang="pl-PL" sz="2400"/>
              <a:t>5) ciągle doskonalić,</a:t>
            </a:r>
          </a:p>
          <a:p>
            <a:endParaRPr lang="pl-PL"/>
          </a:p>
          <a:p>
            <a:r>
              <a:rPr lang="pl-PL" sz="2400"/>
              <a:t>system zarządzania środowiskowego zgodnie z wymaganiami niniejszej normy międzynarodowej </a:t>
            </a:r>
          </a:p>
          <a:p>
            <a:r>
              <a:rPr lang="pl-PL" sz="2400"/>
              <a:t>oraz </a:t>
            </a:r>
          </a:p>
          <a:p>
            <a:r>
              <a:rPr lang="pl-PL" sz="2400"/>
              <a:t>określić jak będzie spełniać te wymagania.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0825" y="846138"/>
            <a:ext cx="87137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400" b="1"/>
              <a:t>4.2. Polityka środowiskowa </a:t>
            </a:r>
            <a:r>
              <a:rPr lang="pl-PL" sz="2400" b="1">
                <a:solidFill>
                  <a:srgbClr val="3333FF"/>
                </a:solidFill>
              </a:rPr>
              <a:t>(pisemnie)</a:t>
            </a:r>
            <a:endParaRPr lang="pl-PL" sz="2400">
              <a:solidFill>
                <a:srgbClr val="3333FF"/>
              </a:solidFill>
            </a:endParaRPr>
          </a:p>
          <a:p>
            <a:endParaRPr lang="pl-PL" sz="800"/>
          </a:p>
          <a:p>
            <a:r>
              <a:rPr lang="pl-PL" sz="2000"/>
              <a:t>Określenie przez najwyższe kierownictwo polityki środowiskowej organizacji, która jest:</a:t>
            </a: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udokumentowana;</a:t>
            </a: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wdrożona;</a:t>
            </a: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realizowana.</a:t>
            </a:r>
          </a:p>
          <a:p>
            <a:endParaRPr lang="pl-PL" sz="800"/>
          </a:p>
          <a:p>
            <a:r>
              <a:rPr lang="pl-PL" sz="2000"/>
              <a:t>Musi zawierać zobowiązanie do:</a:t>
            </a: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ciągłej poprawy;</a:t>
            </a: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zapobiegania zanieczyszczeniom;</a:t>
            </a: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dążenie do zgodności z obowiązującymi </a:t>
            </a:r>
            <a:r>
              <a:rPr lang="pl-PL" sz="2000" u="sng"/>
              <a:t>przepisami i innymi</a:t>
            </a:r>
          </a:p>
          <a:p>
            <a:pPr>
              <a:buSzPct val="70000"/>
            </a:pPr>
            <a:r>
              <a:rPr lang="pl-PL" sz="2000"/>
              <a:t>   </a:t>
            </a:r>
            <a:r>
              <a:rPr lang="pl-PL" sz="2000" u="sng"/>
              <a:t>wymaganiami </a:t>
            </a:r>
            <a:r>
              <a:rPr lang="pl-PL" sz="2000"/>
              <a:t>obowiązującymi w zakładzie, branży, regionalnie i lokalnie;</a:t>
            </a: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musi być znana </a:t>
            </a:r>
            <a:r>
              <a:rPr lang="pl-PL" sz="2000" u="sng"/>
              <a:t>wszystkim</a:t>
            </a:r>
            <a:r>
              <a:rPr lang="pl-PL" sz="2000"/>
              <a:t> pracownikom oraz osobom pracującym w i na</a:t>
            </a:r>
          </a:p>
          <a:p>
            <a:pPr marL="179388" lvl="1">
              <a:buSzPct val="70000"/>
            </a:pPr>
            <a:r>
              <a:rPr lang="pl-PL" sz="2000"/>
              <a:t>  rzecz organizacji oraz w jej imieniu ;</a:t>
            </a:r>
          </a:p>
          <a:p>
            <a:endParaRPr lang="pl-PL" sz="800" u="sng"/>
          </a:p>
          <a:p>
            <a:r>
              <a:rPr lang="pl-PL" sz="2000" u="sng"/>
              <a:t>Jest odpowiednia do charakteru, skali oraz wpływów na środowisko </a:t>
            </a:r>
            <a:r>
              <a:rPr lang="pl-PL" sz="2000"/>
              <a:t>jej działań, wyrobów i usług</a:t>
            </a:r>
          </a:p>
          <a:p>
            <a:endParaRPr lang="pl-PL" sz="800" u="sng"/>
          </a:p>
          <a:p>
            <a:r>
              <a:rPr lang="pl-PL" sz="2000" u="sng"/>
              <a:t>Jest zmienna </a:t>
            </a:r>
            <a:r>
              <a:rPr lang="pl-PL" sz="2000"/>
              <a:t>w zależności od realizowanych celów i zadań.</a:t>
            </a:r>
          </a:p>
          <a:p>
            <a:r>
              <a:rPr lang="pl-PL" sz="2000"/>
              <a:t>Dostępna: wewnątrz i na zewnątrz przedsiębiorstwa.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23850" y="833438"/>
            <a:ext cx="8713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400" b="1">
                <a:solidFill>
                  <a:srgbClr val="FF0000"/>
                </a:solidFill>
              </a:rPr>
              <a:t>4.2. Polityka środowiskowa - przykład</a:t>
            </a:r>
            <a:endParaRPr lang="pl-PL" sz="2400">
              <a:solidFill>
                <a:srgbClr val="FF0000"/>
              </a:solidFill>
            </a:endParaRPr>
          </a:p>
          <a:p>
            <a:endParaRPr lang="pl-PL" sz="80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79388" y="1538288"/>
            <a:ext cx="8785225" cy="51403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1938" algn="just">
              <a:tabLst>
                <a:tab pos="457200" algn="l"/>
              </a:tabLst>
            </a:pPr>
            <a:r>
              <a:rPr lang="pl-PL" sz="1500" b="1"/>
              <a:t>Polityka ekologiczna ABB ZUC Sp. z o.o.</a:t>
            </a:r>
            <a:endParaRPr lang="pl-PL" sz="1500"/>
          </a:p>
          <a:p>
            <a:pPr indent="261938" algn="just">
              <a:tabLst>
                <a:tab pos="457200" algn="l"/>
              </a:tabLst>
            </a:pPr>
            <a:r>
              <a:rPr lang="pl-PL" sz="1500"/>
              <a:t>ABB ZUC Sp. z o.o. będąc świadomym swojego oddziaływania na środowisko naturalne podjął zobowiązanie do ciągłego i planowego zmniejszania negatywnego wpływu, a tam. Gdzie to możliwe, zwiększenia pozytywnego oddziaływania na środowisko. Obejmuje to zarówno zapobieganie zanieczyszczeniom jak i racjonalne gospodarowanie zasobami naturalnymi.</a:t>
            </a:r>
          </a:p>
          <a:p>
            <a:pPr indent="261938" algn="just">
              <a:tabLst>
                <a:tab pos="457200" algn="l"/>
              </a:tabLst>
            </a:pPr>
            <a:r>
              <a:rPr lang="pl-PL" sz="1500"/>
              <a:t>W swojej działalności, którą jest projektowanie, produkcja, sprzedaż i obsługa urządzeń dla ciepłownictwa Zakład zidentyfikował znaczące negatywne oddziaływanie na środowisko w następujących obszarach:</a:t>
            </a:r>
          </a:p>
          <a:p>
            <a:pPr indent="261938"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pl-PL" sz="1500"/>
              <a:t>zużycie energii elektrycznej i cieplnej,</a:t>
            </a:r>
          </a:p>
          <a:p>
            <a:pPr indent="261938"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pl-PL" sz="1500"/>
              <a:t>emisja do atmosfery,</a:t>
            </a:r>
          </a:p>
          <a:p>
            <a:pPr indent="261938"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pl-PL" sz="1500"/>
              <a:t>wytwarzanie odpadów,</a:t>
            </a:r>
          </a:p>
          <a:p>
            <a:pPr indent="261938"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pl-PL" sz="1500"/>
              <a:t>zagrożenia awaryjne.</a:t>
            </a:r>
          </a:p>
          <a:p>
            <a:pPr indent="261938" algn="just">
              <a:tabLst>
                <a:tab pos="457200" algn="l"/>
              </a:tabLst>
            </a:pPr>
            <a:r>
              <a:rPr lang="pl-PL" sz="1500"/>
              <a:t>W tych też obszarach koncentruje się działalność Zakładu na rzecz poprawy ochrony środowiska.</a:t>
            </a:r>
          </a:p>
          <a:p>
            <a:pPr indent="261938" algn="just">
              <a:tabLst>
                <a:tab pos="457200" algn="l"/>
              </a:tabLst>
            </a:pPr>
            <a:r>
              <a:rPr lang="pl-PL" sz="1500"/>
              <a:t>ABB ZUC informuje swoich dostawców i klientów o realizowanych proekologicznych działaniach, a poprzez publikacje prasowe stara się propagować proekologiczny styi myślenia w całym przedsiębiorstwie.</a:t>
            </a:r>
          </a:p>
          <a:p>
            <a:pPr indent="261938" algn="just">
              <a:tabLst>
                <a:tab pos="457200" algn="l"/>
              </a:tabLst>
            </a:pPr>
            <a:r>
              <a:rPr lang="pl-PL" sz="1500"/>
              <a:t>Polityka Ekologiczna AI3B ZUC jest realizowana w zgodzie ze strategicznymi założeniami polityki ekologicznej koncernu ABB a także Karty Biznesu dla Zrównoważonego Rozwoju Międzynarodowej Izby Handlowej, której sygnatariuszem jest ABB. Wymagania prawne dotyczące ochrony środowiska są minimalnymi wymaganiami, które zawsze zobowiązujemy się zachowywać.</a:t>
            </a:r>
          </a:p>
          <a:p>
            <a:pPr indent="261938" algn="just">
              <a:tabLst>
                <a:tab pos="457200" algn="l"/>
              </a:tabLst>
            </a:pPr>
            <a:r>
              <a:rPr lang="pl-PL" sz="1500"/>
              <a:t>Wszyscy kierownicy działów są odpowiedzialni za upowszechnienie niniejszej Polityki oraz jej pełną integrację z istniejącą organizacją.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0825" y="866775"/>
            <a:ext cx="8713788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49263" algn="r"/>
              </a:tabLst>
            </a:pPr>
            <a:r>
              <a:rPr lang="pl-PL" sz="2800" b="1"/>
              <a:t>4.3. Planowanie</a:t>
            </a:r>
            <a:endParaRPr lang="pl-PL" sz="2800"/>
          </a:p>
          <a:p>
            <a:pPr marL="342900" indent="-342900">
              <a:tabLst>
                <a:tab pos="449263" algn="r"/>
              </a:tabLst>
            </a:pPr>
            <a:endParaRPr lang="pl-PL" sz="2000" b="1"/>
          </a:p>
          <a:p>
            <a:pPr marL="342900" indent="-342900">
              <a:tabLst>
                <a:tab pos="449263" algn="r"/>
              </a:tabLst>
            </a:pPr>
            <a:r>
              <a:rPr lang="pl-PL" sz="2800" b="1"/>
              <a:t>4.3.1. Aspekty środowiskowe </a:t>
            </a:r>
            <a:r>
              <a:rPr lang="pl-PL" sz="2800" b="1">
                <a:solidFill>
                  <a:srgbClr val="FF0000"/>
                </a:solidFill>
              </a:rPr>
              <a:t>(procedura)</a:t>
            </a:r>
            <a:endParaRPr lang="pl-PL" sz="2800">
              <a:solidFill>
                <a:srgbClr val="FF0000"/>
              </a:solidFill>
            </a:endParaRPr>
          </a:p>
          <a:p>
            <a:pPr marL="800100" lvl="1" indent="-342900">
              <a:tabLst>
                <a:tab pos="449263" algn="r"/>
              </a:tabLst>
            </a:pPr>
            <a:endParaRPr lang="pl-PL"/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identyfikacja aspektów środowiskowych (wykaz – 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lista aspektów środowiskowych),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endParaRPr lang="pl-PL"/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zdefiniowanie „znaczących” oddziaływań (aspekty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znaczące) poprzez ustalenie parametrów (kryteriów)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niezbędnych do oceny oddziaływania na środowisko,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endParaRPr lang="pl-PL"/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aspekty i znaczące aspekty powinny być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udokumentowane i stale aktualizowane,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endParaRPr lang="pl-PL"/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znaczące aspekty środowiskowe są uwzględniane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przy ustanowieniu, wdrożeniu i utrzymaniu systemu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zarządzania środowiskowego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0825" y="836613"/>
            <a:ext cx="871378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49263" algn="r"/>
              </a:tabLst>
            </a:pPr>
            <a:r>
              <a:rPr lang="pl-PL" sz="2800" b="1"/>
              <a:t>4.3. Planowanie</a:t>
            </a:r>
            <a:endParaRPr lang="pl-PL" sz="2800"/>
          </a:p>
          <a:p>
            <a:pPr marL="342900" indent="-342900">
              <a:tabLst>
                <a:tab pos="449263" algn="r"/>
              </a:tabLst>
            </a:pPr>
            <a:endParaRPr lang="pl-PL" sz="2000" b="1"/>
          </a:p>
          <a:p>
            <a:pPr marL="342900" indent="-342900">
              <a:tabLst>
                <a:tab pos="449263" algn="r"/>
              </a:tabLst>
            </a:pPr>
            <a:r>
              <a:rPr lang="pl-PL" sz="2800" b="1"/>
              <a:t>4.3.2. Wymagania prawne i inne </a:t>
            </a:r>
            <a:r>
              <a:rPr lang="pl-PL" sz="2800" b="1">
                <a:solidFill>
                  <a:srgbClr val="FF0000"/>
                </a:solidFill>
              </a:rPr>
              <a:t>(procedura)</a:t>
            </a:r>
          </a:p>
          <a:p>
            <a:pPr marL="342900" indent="-342900">
              <a:tabLst>
                <a:tab pos="449263" algn="r"/>
              </a:tabLst>
            </a:pPr>
            <a:endParaRPr lang="pl-PL">
              <a:solidFill>
                <a:srgbClr val="FF0000"/>
              </a:solidFill>
            </a:endParaRP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identyfikacja i dostępność wymagań prawnych i innych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(wykaz przepisów)</a:t>
            </a:r>
          </a:p>
          <a:p>
            <a:pPr marL="1714500" lvl="3" indent="-342900">
              <a:buSzPct val="70000"/>
              <a:tabLst>
                <a:tab pos="449263" algn="r"/>
              </a:tabLst>
            </a:pPr>
            <a:endParaRPr lang="pl-PL" sz="900"/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przepisy dodatkowe wynikające z umów i kontraktów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szczególnie zagranicznych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endParaRPr lang="pl-PL"/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sposób określenia, jak wymagania prawne i inne stosują się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do aspektów środowiskowych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endParaRPr lang="pl-PL"/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sposób brania pod uwagę wymagań prawnych i innych przy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ustanowieniu, wdrożeniu i utrzymaniu systemu zarządzania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środowiskowego.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0825" y="839788"/>
            <a:ext cx="8713788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49263" algn="r"/>
              </a:tabLst>
            </a:pPr>
            <a:r>
              <a:rPr lang="pl-PL" sz="2800" b="1"/>
              <a:t>4.3. Planowanie</a:t>
            </a:r>
            <a:endParaRPr lang="pl-PL" sz="2800"/>
          </a:p>
          <a:p>
            <a:pPr marL="342900" indent="-342900">
              <a:tabLst>
                <a:tab pos="449263" algn="r"/>
              </a:tabLst>
            </a:pPr>
            <a:endParaRPr lang="pl-PL" sz="1400" b="1"/>
          </a:p>
          <a:p>
            <a:pPr marL="342900" indent="-342900">
              <a:tabLst>
                <a:tab pos="449263" algn="r"/>
              </a:tabLst>
            </a:pPr>
            <a:r>
              <a:rPr lang="pl-PL" sz="2800" b="1"/>
              <a:t>4.3.3. Cele, zadania i programy </a:t>
            </a:r>
            <a:r>
              <a:rPr lang="pl-PL" sz="2800" b="1">
                <a:solidFill>
                  <a:srgbClr val="3333FF"/>
                </a:solidFill>
              </a:rPr>
              <a:t>(pisemnie)</a:t>
            </a:r>
          </a:p>
          <a:p>
            <a:pPr marL="342900" indent="-342900">
              <a:tabLst>
                <a:tab pos="449263" algn="r"/>
              </a:tabLst>
            </a:pPr>
            <a:endParaRPr lang="pl-PL" sz="800" b="1">
              <a:solidFill>
                <a:srgbClr val="3333FF"/>
              </a:solidFill>
            </a:endParaRP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określenie celów i zadań (co chcemy osiągnąć),</a:t>
            </a: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kwantyfikacja celów i zadań (mierzalność, o ile to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 możliwe),</a:t>
            </a: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spójność z polityką środowiskową organizacji, </a:t>
            </a: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uwzględnienie wymagań prawnych i innych,</a:t>
            </a: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uwzględnienie </a:t>
            </a:r>
            <a:r>
              <a:rPr lang="pl-PL" sz="2400" u="sng"/>
              <a:t>znaczących</a:t>
            </a:r>
            <a:r>
              <a:rPr lang="pl-PL" sz="2400"/>
              <a:t> aspektów środowiskowych,</a:t>
            </a: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uwzględnienie opcji technologicznych, technicznych,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organizacyjnych,</a:t>
            </a: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uwzględnienie wymagań finansowych, operacyjnych i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biznesowych,</a:t>
            </a: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uwzględnienie punktów widzenia stron</a:t>
            </a:r>
          </a:p>
          <a:p>
            <a:pPr marL="342900" indent="-342900">
              <a:buSzPct val="70000"/>
              <a:tabLst>
                <a:tab pos="449263" algn="r"/>
              </a:tabLst>
            </a:pPr>
            <a:r>
              <a:rPr lang="pl-PL" sz="2400"/>
              <a:t>   zainteresowanych,</a:t>
            </a:r>
          </a:p>
          <a:p>
            <a:pPr marL="342900" indent="-342900">
              <a:buSzPct val="70000"/>
              <a:buFontTx/>
              <a:buBlip>
                <a:blip r:embed="rId3"/>
              </a:buBlip>
              <a:tabLst>
                <a:tab pos="449263" algn="r"/>
              </a:tabLst>
            </a:pPr>
            <a:r>
              <a:rPr lang="pl-PL" sz="2400"/>
              <a:t>przegląd i aktualizacja (raz w roku).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836613"/>
            <a:ext cx="8713788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87313" indent="-87313"/>
            <a:r>
              <a:rPr lang="pl-PL" sz="2800" b="1"/>
              <a:t>4.3. Planowanie</a:t>
            </a:r>
            <a:endParaRPr lang="pl-PL" sz="2800"/>
          </a:p>
          <a:p>
            <a:pPr marL="87313" indent="-87313"/>
            <a:endParaRPr lang="pl-PL" sz="2000" b="1"/>
          </a:p>
          <a:p>
            <a:pPr marL="87313" indent="-87313"/>
            <a:r>
              <a:rPr lang="pl-PL" sz="2800" b="1"/>
              <a:t>4.3.3. Cele, zadania i programy </a:t>
            </a:r>
            <a:r>
              <a:rPr lang="pl-PL" sz="2800" b="1">
                <a:solidFill>
                  <a:srgbClr val="3333FF"/>
                </a:solidFill>
              </a:rPr>
              <a:t>(pisemnie)</a:t>
            </a:r>
          </a:p>
          <a:p>
            <a:pPr marL="87313" indent="-87313"/>
            <a:endParaRPr lang="pl-PL" sz="1400" b="1">
              <a:solidFill>
                <a:srgbClr val="3333FF"/>
              </a:solidFill>
            </a:endParaRPr>
          </a:p>
          <a:p>
            <a:pPr marL="87313" indent="-87313"/>
            <a:r>
              <a:rPr lang="pl-PL" sz="2800"/>
              <a:t>Program(y) środowiskowe osiągania celów i zadań struktura programu:</a:t>
            </a:r>
          </a:p>
          <a:p>
            <a:pPr marL="87313" indent="-87313"/>
            <a:endParaRPr lang="pl-PL"/>
          </a:p>
          <a:p>
            <a:pPr marL="87313" indent="-87313">
              <a:buSzPct val="70000"/>
              <a:buFontTx/>
              <a:buBlip>
                <a:blip r:embed="rId3"/>
              </a:buBlip>
            </a:pPr>
            <a:r>
              <a:rPr lang="pl-PL" sz="2800"/>
              <a:t> zadania (ewentualnie opis zakończonego</a:t>
            </a:r>
          </a:p>
          <a:p>
            <a:pPr marL="87313" indent="-87313">
              <a:buSzPct val="70000"/>
            </a:pPr>
            <a:r>
              <a:rPr lang="pl-PL" sz="2800"/>
              <a:t>   przedsięwzięcia),</a:t>
            </a:r>
          </a:p>
          <a:p>
            <a:pPr marL="87313" indent="-87313">
              <a:buSzPct val="70000"/>
            </a:pPr>
            <a:endParaRPr lang="pl-PL"/>
          </a:p>
          <a:p>
            <a:pPr marL="87313" indent="-87313">
              <a:buSzPct val="70000"/>
              <a:buFontTx/>
              <a:buBlip>
                <a:blip r:embed="rId3"/>
              </a:buBlip>
            </a:pPr>
            <a:r>
              <a:rPr lang="pl-PL" sz="2800"/>
              <a:t> osoby odpowiedzialne,</a:t>
            </a:r>
          </a:p>
          <a:p>
            <a:pPr marL="87313" indent="-87313">
              <a:buSzPct val="70000"/>
            </a:pPr>
            <a:endParaRPr lang="pl-PL"/>
          </a:p>
          <a:p>
            <a:pPr marL="87313" indent="-87313">
              <a:buSzPct val="70000"/>
              <a:buFontTx/>
              <a:buBlip>
                <a:blip r:embed="rId3"/>
              </a:buBlip>
            </a:pPr>
            <a:r>
              <a:rPr lang="pl-PL" sz="2800"/>
              <a:t> termin zakończenia,</a:t>
            </a:r>
          </a:p>
          <a:p>
            <a:pPr marL="87313" indent="-87313">
              <a:buSzPct val="70000"/>
            </a:pPr>
            <a:endParaRPr lang="pl-PL"/>
          </a:p>
          <a:p>
            <a:pPr marL="87313" indent="-87313">
              <a:buSzPct val="70000"/>
              <a:buFontTx/>
              <a:buBlip>
                <a:blip r:embed="rId3"/>
              </a:buBlip>
            </a:pPr>
            <a:r>
              <a:rPr lang="pl-PL" sz="2800"/>
              <a:t> środki.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779838" y="1125538"/>
            <a:ext cx="4679950" cy="935037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l-PL" sz="2000"/>
              <a:t>Analiza procesów technologicznych, </a:t>
            </a:r>
          </a:p>
          <a:p>
            <a:pPr algn="ctr" eaLnBrk="0" hangingPunct="0"/>
            <a:r>
              <a:rPr kumimoji="1" lang="pl-PL" sz="2000"/>
              <a:t>wyrobów, usług, działań </a:t>
            </a:r>
          </a:p>
          <a:p>
            <a:pPr algn="ctr" eaLnBrk="0" hangingPunct="0"/>
            <a:r>
              <a:rPr kumimoji="1" lang="pl-PL" sz="2000"/>
              <a:t>oraz miejsc organizacji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076825" y="3213100"/>
            <a:ext cx="0" cy="7921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5076825" y="3573463"/>
            <a:ext cx="863600" cy="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5940425" y="3357563"/>
            <a:ext cx="2519363" cy="431800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l-PL" sz="1800"/>
              <a:t>Ocena aspektów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779838" y="4003675"/>
            <a:ext cx="4679950" cy="720725"/>
          </a:xfrm>
          <a:prstGeom prst="rect">
            <a:avLst/>
          </a:prstGeom>
          <a:noFill/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l-PL" sz="2000" b="1"/>
              <a:t>Znaczące aspekty środowiskowe </a:t>
            </a:r>
          </a:p>
          <a:p>
            <a:pPr algn="ctr" eaLnBrk="0" hangingPunct="0"/>
            <a:r>
              <a:rPr kumimoji="1" lang="pl-PL" sz="2000" b="1"/>
              <a:t>– (4.3.1)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779838" y="5086350"/>
            <a:ext cx="4679950" cy="647700"/>
          </a:xfrm>
          <a:prstGeom prst="rect">
            <a:avLst/>
          </a:prstGeom>
          <a:noFill/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l-PL" sz="2000" b="1"/>
              <a:t>Cele środowiskowe – (4.3.3)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779838" y="6094413"/>
            <a:ext cx="4679950" cy="647700"/>
          </a:xfrm>
          <a:prstGeom prst="rect">
            <a:avLst/>
          </a:prstGeom>
          <a:noFill/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l-PL" sz="2000" b="1"/>
              <a:t>Programy środowiskowe – (4.3.3)</a:t>
            </a: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5076825" y="4724400"/>
            <a:ext cx="0" cy="3603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5076825" y="5734050"/>
            <a:ext cx="0" cy="358775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3779838" y="2565400"/>
            <a:ext cx="4679950" cy="647700"/>
          </a:xfrm>
          <a:prstGeom prst="rect">
            <a:avLst/>
          </a:prstGeom>
          <a:noFill/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l-PL" sz="2000" b="1"/>
              <a:t>Aspekty środowiskowe – (4.3.1) 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5076825" y="2060575"/>
            <a:ext cx="0" cy="492125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179388" y="2565400"/>
            <a:ext cx="3097212" cy="647700"/>
          </a:xfrm>
          <a:prstGeom prst="rect">
            <a:avLst/>
          </a:prstGeom>
          <a:noFill/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l-PL" sz="2000" b="1"/>
              <a:t>Wymagania prawne </a:t>
            </a:r>
          </a:p>
          <a:p>
            <a:pPr algn="ctr" eaLnBrk="0" hangingPunct="0"/>
            <a:r>
              <a:rPr kumimoji="1" lang="pl-PL" sz="2000" b="1"/>
              <a:t>– (4.3.2)</a:t>
            </a:r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rot="10800000" flipH="1">
            <a:off x="3276600" y="2924175"/>
            <a:ext cx="50482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323850" y="2709863"/>
            <a:ext cx="8569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r>
              <a:rPr lang="pl-PL" sz="2400"/>
              <a:t>gdzie:</a:t>
            </a:r>
          </a:p>
          <a:p>
            <a:pPr indent="449263"/>
            <a:r>
              <a:rPr lang="pl-PL" sz="2400"/>
              <a:t>R – poziom znaczenia aspektu środowiskowego,</a:t>
            </a:r>
          </a:p>
          <a:p>
            <a:pPr indent="449263"/>
            <a:r>
              <a:rPr lang="pl-PL" sz="2400"/>
              <a:t>W – kryterium prawne,</a:t>
            </a:r>
          </a:p>
          <a:p>
            <a:pPr indent="449263"/>
            <a:r>
              <a:rPr lang="pl-PL" sz="2400"/>
              <a:t>S – kryterium oddziaływania społecznego,</a:t>
            </a:r>
          </a:p>
          <a:p>
            <a:pPr indent="449263"/>
            <a:r>
              <a:rPr lang="pl-PL" sz="2400"/>
              <a:t>C – kryterium częstości oddziaływania na środowisko  </a:t>
            </a:r>
          </a:p>
          <a:p>
            <a:pPr indent="449263"/>
            <a:r>
              <a:rPr lang="pl-PL" sz="2400"/>
              <a:t>      naturalne,</a:t>
            </a:r>
          </a:p>
          <a:p>
            <a:pPr indent="449263"/>
            <a:r>
              <a:rPr lang="pl-PL" sz="2400"/>
              <a:t>D - kryterium długotrwałości oddziaływania na środowisko </a:t>
            </a:r>
          </a:p>
          <a:p>
            <a:pPr indent="449263"/>
            <a:r>
              <a:rPr lang="pl-PL" sz="2400"/>
              <a:t>      naturalne,</a:t>
            </a:r>
          </a:p>
          <a:p>
            <a:pPr indent="449263"/>
            <a:r>
              <a:rPr lang="pl-PL" sz="2400"/>
              <a:t>A - kryterium możliwości wystąpienia awarii środowiskowej,</a:t>
            </a:r>
          </a:p>
          <a:p>
            <a:pPr indent="449263"/>
            <a:r>
              <a:rPr lang="pl-PL" sz="2400"/>
              <a:t>K – kryterium ekonomiczne.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547813" y="2035175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/>
              <a:t>R = 3W + 2S + C + D + 3A + 3K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1</a:t>
            </a:r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648866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System zarządzania środowiskowego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071"/>
            <a:ext cx="9143999" cy="3313113"/>
          </a:xfrm>
        </p:spPr>
        <p:txBody>
          <a:bodyPr/>
          <a:lstStyle/>
          <a:p>
            <a:pPr marL="363538" indent="-363538">
              <a:lnSpc>
                <a:spcPct val="80000"/>
              </a:lnSpc>
              <a:buFontTx/>
              <a:buBlip>
                <a:blip r:embed="rId3"/>
              </a:buBlip>
            </a:pPr>
            <a:r>
              <a:rPr lang="pl-PL" sz="2100" b="1"/>
              <a:t>zarządzania środowiskowego </a:t>
            </a:r>
            <a:r>
              <a:rPr lang="pl-PL" sz="2100"/>
              <a:t>(EMS - </a:t>
            </a:r>
            <a:r>
              <a:rPr lang="pl-PL" sz="2100" i="1"/>
              <a:t>Environmental Management System</a:t>
            </a:r>
            <a:r>
              <a:rPr lang="pl-PL" sz="2100"/>
              <a:t>), </a:t>
            </a:r>
          </a:p>
          <a:p>
            <a:pPr marL="363538" indent="-363538">
              <a:lnSpc>
                <a:spcPct val="80000"/>
              </a:lnSpc>
              <a:buFontTx/>
              <a:buBlip>
                <a:blip r:embed="rId3"/>
              </a:buBlip>
            </a:pPr>
            <a:r>
              <a:rPr lang="pl-PL" sz="2100" b="1"/>
              <a:t>auditowania </a:t>
            </a:r>
            <a:r>
              <a:rPr lang="pl-PL" sz="2100" b="1" smtClean="0"/>
              <a:t>środowiskowe </a:t>
            </a:r>
            <a:r>
              <a:rPr lang="pl-PL" sz="21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pokrewne badania środowiskowe</a:t>
            </a:r>
            <a:r>
              <a:rPr lang="pl-PL" sz="2100" b="1" smtClean="0"/>
              <a:t> </a:t>
            </a:r>
            <a:r>
              <a:rPr lang="pl-PL" sz="2100"/>
              <a:t>(EA - </a:t>
            </a:r>
            <a:r>
              <a:rPr lang="en-US" sz="2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auditing and related </a:t>
            </a:r>
            <a:r>
              <a:rPr lang="en-US" sz="21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21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investigations</a:t>
            </a:r>
            <a:r>
              <a:rPr lang="pl-PL" sz="2100" smtClean="0"/>
              <a:t>), </a:t>
            </a:r>
            <a:endParaRPr lang="pl-PL" sz="2100"/>
          </a:p>
          <a:p>
            <a:pPr marL="363538" indent="-363538">
              <a:lnSpc>
                <a:spcPct val="80000"/>
              </a:lnSpc>
              <a:buFontTx/>
              <a:buBlip>
                <a:blip r:embed="rId3"/>
              </a:buBlip>
            </a:pPr>
            <a:r>
              <a:rPr lang="pl-PL" sz="2100" b="1"/>
              <a:t>etykietowania środowiskowego </a:t>
            </a:r>
            <a:r>
              <a:rPr lang="pl-PL" sz="2100"/>
              <a:t>(EL - </a:t>
            </a:r>
            <a:r>
              <a:rPr lang="pl-PL" sz="2100" i="1"/>
              <a:t>Environmental Labelling</a:t>
            </a:r>
            <a:r>
              <a:rPr lang="pl-PL" sz="2100"/>
              <a:t>), </a:t>
            </a:r>
          </a:p>
          <a:p>
            <a:pPr marL="363538" indent="-363538">
              <a:lnSpc>
                <a:spcPct val="80000"/>
              </a:lnSpc>
              <a:buFontTx/>
              <a:buBlip>
                <a:blip r:embed="rId3"/>
              </a:buBlip>
            </a:pPr>
            <a:r>
              <a:rPr lang="pl-PL" sz="2100" b="1"/>
              <a:t>oceny efektów działalności środowiskowej </a:t>
            </a:r>
            <a:r>
              <a:rPr lang="pl-PL" sz="2100"/>
              <a:t>(EPE - </a:t>
            </a:r>
            <a:r>
              <a:rPr lang="pl-PL" sz="2100" i="1"/>
              <a:t>Environmental Performance Evaluation</a:t>
            </a:r>
            <a:r>
              <a:rPr lang="pl-PL" sz="2100"/>
              <a:t>), </a:t>
            </a:r>
          </a:p>
          <a:p>
            <a:pPr marL="363538" indent="-363538">
              <a:lnSpc>
                <a:spcPct val="80000"/>
              </a:lnSpc>
              <a:buFontTx/>
              <a:buBlip>
                <a:blip r:embed="rId3"/>
              </a:buBlip>
            </a:pPr>
            <a:r>
              <a:rPr lang="pl-PL" sz="2100" b="1"/>
              <a:t>oceny cyklu życia</a:t>
            </a:r>
            <a:r>
              <a:rPr lang="pl-PL" sz="2100"/>
              <a:t> (LCA - </a:t>
            </a:r>
            <a:r>
              <a:rPr lang="en-GB" sz="2100"/>
              <a:t>Life Cycle Assessment</a:t>
            </a:r>
            <a:r>
              <a:rPr lang="pl-PL" sz="2100" smtClean="0"/>
              <a:t>),</a:t>
            </a:r>
          </a:p>
          <a:p>
            <a:pPr marL="363538" indent="-363538">
              <a:lnSpc>
                <a:spcPct val="80000"/>
              </a:lnSpc>
              <a:buFontTx/>
              <a:buBlip>
                <a:blip r:embed="rId3"/>
              </a:buBlip>
            </a:pPr>
            <a:r>
              <a:rPr lang="pl-PL" sz="2100" b="1" smtClean="0">
                <a:latin typeface="+mn-lt"/>
                <a:ea typeface="+mn-ea"/>
                <a:cs typeface="+mn-cs"/>
              </a:rPr>
              <a:t>zarządzanie </a:t>
            </a:r>
            <a:r>
              <a:rPr lang="pl-PL" sz="2100" b="1">
                <a:latin typeface="+mn-lt"/>
                <a:ea typeface="+mn-ea"/>
                <a:cs typeface="+mn-cs"/>
              </a:rPr>
              <a:t>gazami cieplarnianymi i działalnością z nimi związanymi </a:t>
            </a:r>
            <a:r>
              <a:rPr lang="pl-PL" sz="2100" b="1" smtClean="0">
                <a:latin typeface="+mn-lt"/>
                <a:ea typeface="+mn-ea"/>
                <a:cs typeface="+mn-cs"/>
              </a:rPr>
              <a:t> </a:t>
            </a:r>
            <a:r>
              <a:rPr lang="pl-PL" sz="2100" smtClean="0">
                <a:latin typeface="+mn-lt"/>
                <a:ea typeface="+mn-ea"/>
                <a:cs typeface="+mn-cs"/>
              </a:rPr>
              <a:t>(</a:t>
            </a:r>
            <a:r>
              <a:rPr lang="en-US" sz="21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Greenhouse gas management and related activities</a:t>
            </a:r>
            <a:r>
              <a:rPr lang="pl-PL" sz="2100" smtClean="0"/>
              <a:t>)</a:t>
            </a:r>
          </a:p>
          <a:p>
            <a:pPr marL="363538" indent="-363538">
              <a:lnSpc>
                <a:spcPct val="80000"/>
              </a:lnSpc>
              <a:buFontTx/>
              <a:buBlip>
                <a:blip r:embed="rId3"/>
              </a:buBlip>
            </a:pPr>
            <a:r>
              <a:rPr lang="pl-PL" sz="1800" b="1" smtClean="0">
                <a:solidFill>
                  <a:srgbClr val="993300"/>
                </a:solidFill>
              </a:rPr>
              <a:t>oceny </a:t>
            </a:r>
            <a:r>
              <a:rPr lang="pl-PL" sz="1800" b="1">
                <a:solidFill>
                  <a:srgbClr val="993300"/>
                </a:solidFill>
              </a:rPr>
              <a:t>środowiskowej miejsc i organizacji </a:t>
            </a:r>
            <a:r>
              <a:rPr lang="pl-PL" sz="1800">
                <a:solidFill>
                  <a:srgbClr val="993300"/>
                </a:solidFill>
              </a:rPr>
              <a:t>(EASO - </a:t>
            </a:r>
            <a:r>
              <a:rPr lang="en-GB" sz="1800">
                <a:solidFill>
                  <a:srgbClr val="993300"/>
                </a:solidFill>
              </a:rPr>
              <a:t>Environmental Assessment of Sites and Organizations</a:t>
            </a:r>
            <a:r>
              <a:rPr lang="pl-PL" sz="1800">
                <a:solidFill>
                  <a:srgbClr val="993300"/>
                </a:solidFill>
              </a:rPr>
              <a:t>), </a:t>
            </a:r>
          </a:p>
          <a:p>
            <a:pPr marL="363538" indent="-363538">
              <a:lnSpc>
                <a:spcPct val="80000"/>
              </a:lnSpc>
              <a:buFontTx/>
              <a:buBlip>
                <a:blip r:embed="rId3"/>
              </a:buBlip>
            </a:pPr>
            <a:r>
              <a:rPr lang="pl-PL" sz="1800" b="1" smtClean="0">
                <a:solidFill>
                  <a:srgbClr val="993300"/>
                </a:solidFill>
              </a:rPr>
              <a:t>aspektów </a:t>
            </a:r>
            <a:r>
              <a:rPr lang="pl-PL" sz="1800" b="1">
                <a:solidFill>
                  <a:srgbClr val="993300"/>
                </a:solidFill>
              </a:rPr>
              <a:t>środowiskowych w normalizacji produktów </a:t>
            </a:r>
            <a:r>
              <a:rPr lang="pl-PL" sz="1800">
                <a:solidFill>
                  <a:srgbClr val="993300"/>
                </a:solidFill>
              </a:rPr>
              <a:t>(EASP - </a:t>
            </a:r>
            <a:r>
              <a:rPr lang="en-US" sz="1800" i="1">
                <a:solidFill>
                  <a:srgbClr val="993300"/>
                </a:solidFill>
              </a:rPr>
              <a:t>Environmental Aspects in Product's Standards</a:t>
            </a:r>
            <a:r>
              <a:rPr lang="pl-PL" sz="1800">
                <a:solidFill>
                  <a:srgbClr val="993300"/>
                </a:solidFill>
              </a:rPr>
              <a:t>).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4313" y="5732463"/>
            <a:ext cx="87137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l-PL" sz="2200">
                <a:solidFill>
                  <a:schemeClr val="accent2"/>
                </a:solidFill>
              </a:rPr>
              <a:t>Głównym celem norm środowiskowych jest dostarczenie organizacjom wytycznych w zakresie zarządzania wpływem ich procesów, wyrobów lub usług na środowisko.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4313" y="620688"/>
            <a:ext cx="8713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l-PL" sz="2100"/>
              <a:t>W komitecie tym, przy współudziale Technicznych Grup Doradczych (TAG - </a:t>
            </a:r>
            <a:r>
              <a:rPr lang="en-US" sz="2100" i="1"/>
              <a:t>Technical Advisory Group</a:t>
            </a:r>
            <a:r>
              <a:rPr lang="pl-PL" sz="2100"/>
              <a:t>) opracowane zostały i nadal są opracowywane i modyfikowane normy dotyczące systemowego podejścia do: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1</a:t>
            </a:r>
          </a:p>
        </p:txBody>
      </p:sp>
      <p:graphicFrame>
        <p:nvGraphicFramePr>
          <p:cNvPr id="70757" name="Group 101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580891"/>
        </p:xfrm>
        <a:graphic>
          <a:graphicData uri="http://schemas.openxmlformats.org/drawingml/2006/table">
            <a:tbl>
              <a:tblPr/>
              <a:tblGrid>
                <a:gridCol w="627063"/>
                <a:gridCol w="6029325"/>
                <a:gridCol w="1573212"/>
              </a:tblGrid>
              <a:tr h="706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Kryterium prawne 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Ocena 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(punkty)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środowiskowy jest niższy do 10% w stosunku do wymagań prawnych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środowiskowy jest niższy od 10% do 30% w stosunku do wymagań prawnych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środowiskowy jest niższy od 30% do 60% w stosunku do wymagań prawnych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środowiskowy jest niższy od 60% do 90% w stosunku do wymagań prawnych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środowiskowy nie przekracza 10% wartości wynikających z wymagań prawnych lub dla danego aspektu nie ma aspektów prawnych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59" name="Rectangle 103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1</a:t>
            </a:r>
          </a:p>
        </p:txBody>
      </p:sp>
      <p:sp>
        <p:nvSpPr>
          <p:cNvPr id="72735" name="Rectangle 31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72835" name="Group 131"/>
          <p:cNvGraphicFramePr>
            <a:graphicFrameLocks noGrp="1"/>
          </p:cNvGraphicFramePr>
          <p:nvPr>
            <p:ph idx="1"/>
          </p:nvPr>
        </p:nvGraphicFramePr>
        <p:xfrm>
          <a:off x="457200" y="1755775"/>
          <a:ext cx="8229600" cy="4922520"/>
        </p:xfrm>
        <a:graphic>
          <a:graphicData uri="http://schemas.openxmlformats.org/drawingml/2006/table">
            <a:tbl>
              <a:tblPr/>
              <a:tblGrid>
                <a:gridCol w="606425"/>
                <a:gridCol w="6049963"/>
                <a:gridCol w="1573212"/>
              </a:tblGrid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Kryterium oddziaływania społecznego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Ocena 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(punkty)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Poprawa w zakresie aspektu będzie odczuwalna przez duży krąg zainteresowanych stron lub niezwykle pozytywnie wpłynie na społeczeństwo</a:t>
                      </a:r>
                      <a:endParaRPr kumimoji="0" lang="pl-PL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Poprawa w zakresie aspektu będzie odczuwalna przez społeczność lokalną</a:t>
                      </a:r>
                      <a:endParaRPr kumimoji="0" lang="pl-PL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odczuwalny jest i występuje wyłącznie na zewnątrz budynków na terenie firmy, ale poprawa zostanie zauważona w najbliższym otoczeniu</a:t>
                      </a:r>
                      <a:endParaRPr kumimoji="0" lang="pl-PL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odczuwalny jest i występuje wyłącznie na zewnątrz budynków na terenie firmy, a poprawa zostanie nie zauważona przez otoczenie</a:t>
                      </a:r>
                      <a:endParaRPr kumimoji="0" lang="pl-PL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odczuwalny jest i występuje wyłącznie w pomieszczeniach firmy i poprawa zostanie nie zauważona przez otoczenie</a:t>
                      </a:r>
                      <a:endParaRPr kumimoji="0" lang="pl-PL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1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73851" name="Group 123"/>
          <p:cNvGraphicFramePr>
            <a:graphicFrameLocks noGrp="1"/>
          </p:cNvGraphicFramePr>
          <p:nvPr>
            <p:ph idx="1"/>
          </p:nvPr>
        </p:nvGraphicFramePr>
        <p:xfrm>
          <a:off x="457200" y="1985963"/>
          <a:ext cx="8229600" cy="4179888"/>
        </p:xfrm>
        <a:graphic>
          <a:graphicData uri="http://schemas.openxmlformats.org/drawingml/2006/table">
            <a:tbl>
              <a:tblPr/>
              <a:tblGrid>
                <a:gridCol w="627063"/>
                <a:gridCol w="6029325"/>
                <a:gridCol w="1573212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ymbol" pitchFamily="18" charset="2"/>
                          <a:cs typeface="Times New Roman" pitchFamily="18" charset="0"/>
                        </a:rPr>
                        <a:t>Kryterium cząstości oddziaływania na środowisko naturalne 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ymbol" pitchFamily="18" charset="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Ocena 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(punkty)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Występuje co najmniej raz na zmianę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Występuje kilka razy w tygodniu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Występuje nie częściej niż raz na tydzień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Występuje nie częściej niż raz na dwa tygodnie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Występuje nie częściej niż raz w miesiącu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1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74876" name="Group 124"/>
          <p:cNvGraphicFramePr>
            <a:graphicFrameLocks noGrp="1"/>
          </p:cNvGraphicFramePr>
          <p:nvPr>
            <p:ph idx="1"/>
          </p:nvPr>
        </p:nvGraphicFramePr>
        <p:xfrm>
          <a:off x="457200" y="2017713"/>
          <a:ext cx="8229600" cy="4148138"/>
        </p:xfrm>
        <a:graphic>
          <a:graphicData uri="http://schemas.openxmlformats.org/drawingml/2006/table">
            <a:tbl>
              <a:tblPr/>
              <a:tblGrid>
                <a:gridCol w="604838"/>
                <a:gridCol w="6042025"/>
                <a:gridCol w="1582737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ymbol" pitchFamily="18" charset="2"/>
                          <a:cs typeface="Times New Roman" pitchFamily="18" charset="0"/>
                        </a:rPr>
                        <a:t>Kryterium długotrwałości oddziaływania na środowisko naturalne 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ymbol" pitchFamily="18" charset="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Ocena 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(punkty)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 charakter ciągły i uporczywy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Zdarza się, że trwa całą zmianę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Trwa kilka godzin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Trwa nie dłużej niż godzinę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Trwa nie dłużej niż kilka minut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1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75897" name="Group 121"/>
          <p:cNvGraphicFramePr>
            <a:graphicFrameLocks noGrp="1"/>
          </p:cNvGraphicFramePr>
          <p:nvPr>
            <p:ph idx="1"/>
          </p:nvPr>
        </p:nvGraphicFramePr>
        <p:xfrm>
          <a:off x="457200" y="1927225"/>
          <a:ext cx="8229600" cy="4525965"/>
        </p:xfrm>
        <a:graphic>
          <a:graphicData uri="http://schemas.openxmlformats.org/drawingml/2006/table">
            <a:tbl>
              <a:tblPr/>
              <a:tblGrid>
                <a:gridCol w="603250"/>
                <a:gridCol w="6024563"/>
                <a:gridCol w="1601787"/>
              </a:tblGrid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ymbol" pitchFamily="18" charset="2"/>
                          <a:cs typeface="Times New Roman" pitchFamily="18" charset="0"/>
                        </a:rPr>
                        <a:t>Kryterium możliwości wystąpienia awarii środowiskowej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ymbol" pitchFamily="18" charset="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Ocena 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(punkty)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Wystąpienie awarii jest bardzo duża, a ewentualna awaria jest bardzo szkodliwa dla środowiska naturalnego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Wystąpienie awarii jest znikome, ale ewentualna awaria jest bardzo szkodliwa dla środowiska naturalnego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Wystąpienie awarii jest duża, ale ewentualna awaria jest mało szkodliwa dla środowiska naturalnego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Wystąpienie awarii jest bardzo znikome, a ewentualna awaria jest mało szkodliwa dla środowiska naturalnego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 nie powoduje awarii środowiskowej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76924" name="Group 124"/>
          <p:cNvGraphicFramePr>
            <a:graphicFrameLocks noGrp="1"/>
          </p:cNvGraphicFramePr>
          <p:nvPr>
            <p:ph idx="1"/>
          </p:nvPr>
        </p:nvGraphicFramePr>
        <p:xfrm>
          <a:off x="457200" y="1966913"/>
          <a:ext cx="8229600" cy="4703128"/>
        </p:xfrm>
        <a:graphic>
          <a:graphicData uri="http://schemas.openxmlformats.org/drawingml/2006/table">
            <a:tbl>
              <a:tblPr/>
              <a:tblGrid>
                <a:gridCol w="627063"/>
                <a:gridCol w="6029325"/>
                <a:gridCol w="1573212"/>
              </a:tblGrid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ymbol" pitchFamily="18" charset="2"/>
                          <a:cs typeface="Times New Roman" pitchFamily="18" charset="0"/>
                        </a:rPr>
                        <a:t>K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ymbol" pitchFamily="18" charset="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ymbol" pitchFamily="18" charset="2"/>
                          <a:cs typeface="Times New Roman" pitchFamily="18" charset="0"/>
                        </a:rPr>
                        <a:t>Kryterium ekonomiczne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ymbol" pitchFamily="18" charset="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Ocena 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(punkty)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Koszty poprawy istniejącego stanu rzeczy są bardzo niewielkie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Koszty poprawy istniejącego stanu rzeczy wynoszą kilkaset złoty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Koszty poprawy istniejącego stanu rzeczy wynoszą od 1.000 do 5.000 złoty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Koszty poprawy istniejącego stanu rzeczy wynoszą od 5.000 do 10.000 złoty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Koszty poprawy istniejącego stanu rzeczy wynoszą powyżej 10.000 złoty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2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539750" y="2708275"/>
            <a:ext cx="77231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400"/>
              <a:t>gdzie:</a:t>
            </a:r>
          </a:p>
          <a:p>
            <a:r>
              <a:rPr lang="pl-PL" sz="2400"/>
              <a:t>R – znaczenie aspektu</a:t>
            </a:r>
          </a:p>
          <a:p>
            <a:r>
              <a:rPr lang="pl-PL" sz="2400"/>
              <a:t>A – prawdopodobieństwo wystąpienia aspektu</a:t>
            </a:r>
          </a:p>
          <a:p>
            <a:r>
              <a:rPr lang="pl-PL" sz="2400"/>
              <a:t>B – prawdopodobieństwo wykrycia aspektu</a:t>
            </a:r>
          </a:p>
          <a:p>
            <a:r>
              <a:rPr lang="pl-PL" sz="2400"/>
              <a:t>C – konsekwencja (x-zakres, y - wpływ, gdzie: C = x +y)</a:t>
            </a: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3132138" y="2060575"/>
            <a:ext cx="230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400" b="1"/>
              <a:t>R= (A + B) x C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235825" y="12684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Wariant 2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79158" name="Group 310"/>
          <p:cNvGraphicFramePr>
            <a:graphicFrameLocks noGrp="1"/>
          </p:cNvGraphicFramePr>
          <p:nvPr/>
        </p:nvGraphicFramePr>
        <p:xfrm>
          <a:off x="250825" y="2084388"/>
          <a:ext cx="8713788" cy="3792538"/>
        </p:xfrm>
        <a:graphic>
          <a:graphicData uri="http://schemas.openxmlformats.org/drawingml/2006/table">
            <a:tbl>
              <a:tblPr/>
              <a:tblGrid>
                <a:gridCol w="2232025"/>
                <a:gridCol w="935038"/>
                <a:gridCol w="1730375"/>
                <a:gridCol w="935037"/>
                <a:gridCol w="1944688"/>
                <a:gridCol w="936625"/>
              </a:tblGrid>
              <a:tr h="412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PRAWDOPODOBIEŃSTWO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OCENA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PRAWDOPODOBIEŃSTWO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OCENA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PRAWDOPODOBIEŃSTWO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OCENA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bardzo wysoka np. 1/dzień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bardzo wysoka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bardzo wysoka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duży wpływ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Wysoka np.2/tydzień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wysoka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wysoka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ś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rednia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np.1/miesiąc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średnia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średnia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Niska np.1/pół roku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niska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niska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brak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brak występowania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brak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brak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brak konsekwencji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627313" y="1484313"/>
            <a:ext cx="626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Przykład listy aspektów środowiskowych 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80269" name="Group 397"/>
          <p:cNvGraphicFramePr>
            <a:graphicFrameLocks noGrp="1"/>
          </p:cNvGraphicFramePr>
          <p:nvPr>
            <p:ph idx="1"/>
          </p:nvPr>
        </p:nvGraphicFramePr>
        <p:xfrm>
          <a:off x="250825" y="2122488"/>
          <a:ext cx="8640763" cy="4417378"/>
        </p:xfrm>
        <a:graphic>
          <a:graphicData uri="http://schemas.openxmlformats.org/drawingml/2006/table">
            <a:tbl>
              <a:tblPr/>
              <a:tblGrid>
                <a:gridCol w="1377950"/>
                <a:gridCol w="2727325"/>
                <a:gridCol w="1295400"/>
                <a:gridCol w="1081088"/>
                <a:gridCol w="1295400"/>
                <a:gridCol w="863600"/>
              </a:tblGrid>
              <a:tr h="196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Numer operacji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Aspekt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Kryterium oceny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Ekologiczny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Kosztowy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Uciążliwość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społeczna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Wydzielanie się kurzu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1,3,5,6,10,23,27,29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Wydzielanie się spalin samochodowych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Zanieczyszczenie brudną wodą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Wydzielanie się pyłów krzemionkowych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</a:tr>
              <a:tr h="171450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5,6,26, 28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Odpady 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Hałas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Zapylenie kruszywem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Odpady papierowe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5,6,10,27,29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Wyciek oleju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Wibracje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Resztki prefabrykatu betonowego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23,29,27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Wyciek paliwa /w wózkach widłowych/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Zużycie energii elektrycznej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627313" y="1484313"/>
            <a:ext cx="626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Przykład formularza programu środowiskowego 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82371" name="Group 451"/>
          <p:cNvGraphicFramePr>
            <a:graphicFrameLocks noGrp="1"/>
          </p:cNvGraphicFramePr>
          <p:nvPr>
            <p:ph idx="1"/>
          </p:nvPr>
        </p:nvGraphicFramePr>
        <p:xfrm>
          <a:off x="457200" y="1989138"/>
          <a:ext cx="8229600" cy="4284663"/>
        </p:xfrm>
        <a:graphic>
          <a:graphicData uri="http://schemas.openxmlformats.org/drawingml/2006/table">
            <a:tbl>
              <a:tblPr/>
              <a:tblGrid>
                <a:gridCol w="585788"/>
                <a:gridCol w="1876425"/>
                <a:gridCol w="1724025"/>
                <a:gridCol w="844550"/>
                <a:gridCol w="812800"/>
                <a:gridCol w="1584325"/>
                <a:gridCol w="801687"/>
              </a:tblGrid>
              <a:tr h="26828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 środowiskowy nr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………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385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środowiskowy: ………………………………………………………………………………………………....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8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Osoba nadzorująca program środowiskowy: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……………………………..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Termin realizacji programu środowiskowego: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Miernik programu środowiskowego: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…………………………………………..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7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Wartość bazowa celu: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…………………………….…..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Wartość końcowa celu: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Wartość do osiągnięcia: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…………………………………………..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Nr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Zadanie: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Osoba odpowiedzialna za zadanie: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Zasoby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realizacji zadania: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Termin realizacji zadania: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Uwagi: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508918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Zarządzanie środowiskowe</a:t>
            </a:r>
            <a:endParaRPr lang="pl-PL" sz="3200">
              <a:solidFill>
                <a:srgbClr val="FF0000"/>
              </a:solidFill>
            </a:endParaRPr>
          </a:p>
        </p:txBody>
      </p:sp>
      <p:graphicFrame>
        <p:nvGraphicFramePr>
          <p:cNvPr id="9319" name="Group 103"/>
          <p:cNvGraphicFramePr>
            <a:graphicFrameLocks noGrp="1"/>
          </p:cNvGraphicFramePr>
          <p:nvPr>
            <p:ph sz="half" idx="2"/>
          </p:nvPr>
        </p:nvGraphicFramePr>
        <p:xfrm>
          <a:off x="179512" y="562228"/>
          <a:ext cx="8856984" cy="6323156"/>
        </p:xfrm>
        <a:graphic>
          <a:graphicData uri="http://schemas.openxmlformats.org/drawingml/2006/table">
            <a:tbl>
              <a:tblPr/>
              <a:tblGrid>
                <a:gridCol w="1584176"/>
                <a:gridCol w="2808436"/>
                <a:gridCol w="1440036"/>
                <a:gridCol w="3024336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2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14001:1996 (2004), (2015)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management systems – Specification with guidance for 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PN-EN ISO 14001:1998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(2005)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Systemy zarządzania środowiskowego – Specyfikacja i wytyczne stosowania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14004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1996 (2004)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management systems – General guidelines on principles, systems and supporting techniques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PN-ISO 14004:1998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(2005)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Systemy zarządzania środowiskowego – Ogólne wytyczne dotyczące zasad, systemów i technik wspomagających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14005:2010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systems — Guidelines for the phased implementation of an environmental management system, including the use of environmental performance evaluation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 - brak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600" smtClean="0"/>
                        <a:t/>
                      </a:r>
                      <a:br>
                        <a:rPr lang="pl-PL" sz="1600" smtClean="0"/>
                      </a:br>
                      <a:r>
                        <a:rPr lang="pl-PL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Systemy zarządzania środowiskowego - Wytyczne do etapowego wdrażania systemu zarządzania środowiskowego, w tym korzystania z oceny działania środowiska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31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14006: 2011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management systems -- Guidelines for incorporating ecodesign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 - brak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Systemy zarządzania środowiskowego - Wytyczne do włączenia ekoprojektu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627313" y="1484313"/>
            <a:ext cx="626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2000">
                <a:solidFill>
                  <a:srgbClr val="FF0000"/>
                </a:solidFill>
              </a:rPr>
              <a:t>Przykład programu środowiskowego 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06438"/>
            <a:ext cx="3384550" cy="706437"/>
          </a:xfrm>
          <a:noFill/>
          <a:ln/>
        </p:spPr>
        <p:txBody>
          <a:bodyPr/>
          <a:lstStyle/>
          <a:p>
            <a:pPr algn="l"/>
            <a:r>
              <a:rPr lang="pl-PL" sz="2800" b="1"/>
              <a:t>4.3. Planowanie</a:t>
            </a:r>
          </a:p>
        </p:txBody>
      </p:sp>
      <p:graphicFrame>
        <p:nvGraphicFramePr>
          <p:cNvPr id="83973" name="Group 5"/>
          <p:cNvGraphicFramePr>
            <a:graphicFrameLocks noGrp="1"/>
          </p:cNvGraphicFramePr>
          <p:nvPr>
            <p:ph idx="1"/>
          </p:nvPr>
        </p:nvGraphicFramePr>
        <p:xfrm>
          <a:off x="457200" y="1989138"/>
          <a:ext cx="8229600" cy="4532122"/>
        </p:xfrm>
        <a:graphic>
          <a:graphicData uri="http://schemas.openxmlformats.org/drawingml/2006/table">
            <a:tbl>
              <a:tblPr/>
              <a:tblGrid>
                <a:gridCol w="585788"/>
                <a:gridCol w="1876425"/>
                <a:gridCol w="1724025"/>
                <a:gridCol w="844550"/>
                <a:gridCol w="812800"/>
                <a:gridCol w="1584325"/>
                <a:gridCol w="801687"/>
              </a:tblGrid>
              <a:tr h="26828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 środowiskowy nr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03/06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3850">
                <a:tc gridSpan="7">
                  <a:txBody>
                    <a:bodyPr/>
                    <a:lstStyle/>
                    <a:p>
                      <a:pPr marL="1524000" marR="0" lvl="0" indent="-1524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 środowiskowy: 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obniżenie do końca 2007 roku zużycia energii elektrycznej o 5% w stosunku do roku 2005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8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Osoba nadzorująca program środowiskowy: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 Kowalski (PZ)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Termin realizacji programu środowiskowego: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15. 12. 2007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Miernik programu środowiskowego: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wartość kWh na m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powierzchni przedsiębiorstwa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7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Wartość bazowa celu: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kWh/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Wartość końcowa celu: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 kWh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/m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Wartość do osiągnięcia: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kWh/m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pl-PL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Nr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Zadanie: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Osoba odpowiedzialna za zadanie: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Zasoby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realizacji zadania: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Termin realizacji zadania: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Uwagi: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wymiana wyłączników czasowych w siedzibie przedsiębiorstwa XXX</a:t>
                      </a:r>
                      <a:b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ul. …………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Kierownik ds. infrastruktury - 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 x 1.000 zł,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- 3 prac. x 15 godz.,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szkolenie 2 prac. x 500 zł i 1 dzień roboczy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15. 02. 2006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kosztorys 23/06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zamontowanie czujników ruchu na terenie placu manewrowego na terenie Zakładu YYY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Kierownik Zakładu YYY - 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- 5 x 60 zł,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 prac. x 25 godz.,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 x drabina 3 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25.04.2006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kosztorys 42/06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4463" y="836613"/>
            <a:ext cx="8964612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7663" indent="-347663"/>
            <a:r>
              <a:rPr lang="pl-PL" sz="2800" b="1"/>
              <a:t>4.4. Wdrażanie i funkcjonowanie</a:t>
            </a:r>
            <a:r>
              <a:rPr lang="pl-PL" sz="2800"/>
              <a:t> </a:t>
            </a:r>
          </a:p>
          <a:p>
            <a:pPr marL="347663" indent="-347663"/>
            <a:endParaRPr lang="pl-PL" sz="2000" b="1"/>
          </a:p>
          <a:p>
            <a:pPr marL="347663" indent="-347663"/>
            <a:r>
              <a:rPr lang="pl-PL" sz="2400" b="1"/>
              <a:t>4.4.1. Zasoby, role, odpowiedzialności i uprawnienia </a:t>
            </a:r>
            <a:r>
              <a:rPr lang="pl-PL" sz="1800" b="1">
                <a:solidFill>
                  <a:srgbClr val="3333FF"/>
                </a:solidFill>
              </a:rPr>
              <a:t>(pisemnie)</a:t>
            </a:r>
          </a:p>
          <a:p>
            <a:pPr marL="347663" indent="-347663"/>
            <a:endParaRPr lang="pl-PL" b="1">
              <a:solidFill>
                <a:srgbClr val="3333FF"/>
              </a:solidFill>
            </a:endParaRP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Kierownictwo powinno zapewnić zasoby ludzkie i specjalistyczne,</a:t>
            </a:r>
          </a:p>
          <a:p>
            <a:pPr marL="347663" indent="-347663">
              <a:buSzPct val="70000"/>
            </a:pPr>
            <a:r>
              <a:rPr lang="pl-PL" sz="2000"/>
              <a:t>    umiejętności, infrastrukturę organizacyjną, technologię i zasoby finansowe,</a:t>
            </a:r>
          </a:p>
          <a:p>
            <a:pPr marL="347663" indent="-347663">
              <a:buSzPct val="70000"/>
            </a:pPr>
            <a:endParaRPr lang="pl-PL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zdefiniowanie, udokumentowanie i zakomunikowanie ról, odpowiedzialności i uprawnień,</a:t>
            </a:r>
          </a:p>
          <a:p>
            <a:pPr marL="347663" indent="-347663">
              <a:buSzPct val="70000"/>
            </a:pPr>
            <a:endParaRPr lang="pl-PL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 b="1"/>
              <a:t>wyznaczenie przedstawiciela kierownictwa, który ma zdefiniowane zadania, odpowiedzialności i uprawnienia, którego zadaniem jest: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95288" y="4292600"/>
            <a:ext cx="79565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63538" indent="-347663">
              <a:buSzPct val="70000"/>
              <a:buFontTx/>
              <a:buBlip>
                <a:blip r:embed="rId4"/>
              </a:buBlip>
            </a:pPr>
            <a:r>
              <a:rPr lang="pl-PL" sz="2000"/>
              <a:t> ustanowić SZŚ,</a:t>
            </a:r>
          </a:p>
          <a:p>
            <a:pPr marL="363538" indent="-347663">
              <a:buSzPct val="70000"/>
            </a:pPr>
            <a:endParaRPr lang="pl-PL" sz="800"/>
          </a:p>
          <a:p>
            <a:pPr marL="363538" indent="-347663">
              <a:buSzPct val="70000"/>
              <a:buFontTx/>
              <a:buBlip>
                <a:blip r:embed="rId4"/>
              </a:buBlip>
            </a:pPr>
            <a:r>
              <a:rPr lang="pl-PL" sz="2000"/>
              <a:t> wdrożyć SZŚ,</a:t>
            </a:r>
          </a:p>
          <a:p>
            <a:pPr marL="363538" indent="-347663">
              <a:buSzPct val="70000"/>
            </a:pPr>
            <a:endParaRPr lang="pl-PL" sz="800"/>
          </a:p>
          <a:p>
            <a:pPr marL="363538" indent="-347663">
              <a:buSzPct val="70000"/>
              <a:buFontTx/>
              <a:buBlip>
                <a:blip r:embed="rId4"/>
              </a:buBlip>
            </a:pPr>
            <a:r>
              <a:rPr lang="pl-PL" sz="2000"/>
              <a:t> nadzorować SZŚ,</a:t>
            </a:r>
          </a:p>
          <a:p>
            <a:pPr marL="363538" indent="-347663">
              <a:buSzPct val="70000"/>
            </a:pPr>
            <a:endParaRPr lang="pl-PL" sz="800"/>
          </a:p>
          <a:p>
            <a:pPr marL="363538" indent="-347663">
              <a:buSzPct val="70000"/>
              <a:buFontTx/>
              <a:buBlip>
                <a:blip r:embed="rId4"/>
              </a:buBlip>
            </a:pPr>
            <a:r>
              <a:rPr lang="pl-PL" sz="2000"/>
              <a:t> koordynować SZŚ,</a:t>
            </a:r>
          </a:p>
          <a:p>
            <a:pPr marL="363538" indent="-347663">
              <a:buSzPct val="70000"/>
            </a:pPr>
            <a:endParaRPr lang="pl-PL" sz="800"/>
          </a:p>
          <a:p>
            <a:pPr marL="363538" indent="-347663">
              <a:buSzPct val="70000"/>
              <a:buFontTx/>
              <a:buBlip>
                <a:blip r:embed="rId4"/>
              </a:buBlip>
            </a:pPr>
            <a:r>
              <a:rPr lang="pl-PL" sz="2000"/>
              <a:t> prowadzenie sprawozdawczości dla najwyższego kierownictwa.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7663" indent="-347663" defTabSz="623888"/>
            <a:r>
              <a:rPr lang="pl-PL" sz="2800" b="1"/>
              <a:t>4.4. Wdrażanie i funkcjonowanie</a:t>
            </a:r>
            <a:r>
              <a:rPr lang="pl-PL" sz="2800"/>
              <a:t> </a:t>
            </a:r>
          </a:p>
          <a:p>
            <a:pPr marL="347663" indent="-347663" defTabSz="623888"/>
            <a:endParaRPr lang="pl-PL" sz="1600" b="1"/>
          </a:p>
          <a:p>
            <a:pPr marL="347663" indent="-347663" defTabSz="623888"/>
            <a:r>
              <a:rPr lang="pl-PL" sz="2400" b="1"/>
              <a:t>4.4.2. Kompetencje, szkolenie i świadomość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pPr marL="347663" indent="-347663" defTabSz="623888"/>
            <a:endParaRPr lang="pl-PL" b="1">
              <a:solidFill>
                <a:srgbClr val="FF0000"/>
              </a:solidFill>
            </a:endParaRPr>
          </a:p>
          <a:p>
            <a:pPr marL="347663" indent="-347663" defTabSz="623888">
              <a:buSzPct val="70000"/>
              <a:buFontTx/>
              <a:buBlip>
                <a:blip r:embed="rId3"/>
              </a:buBlip>
            </a:pPr>
            <a:r>
              <a:rPr lang="pl-PL" sz="2000"/>
              <a:t> Zapewnienie kompetencji dzięki wykształceniu, szkoleniu lub</a:t>
            </a:r>
          </a:p>
          <a:p>
            <a:pPr marL="347663" indent="-347663" defTabSz="623888">
              <a:buSzPct val="70000"/>
            </a:pPr>
            <a:r>
              <a:rPr lang="pl-PL" sz="2000"/>
              <a:t>     doświadczeniu, każdej osobie, która wykonuje zadania na rzecz i/lub w</a:t>
            </a:r>
          </a:p>
          <a:p>
            <a:pPr marL="347663" indent="-347663" defTabSz="623888">
              <a:buSzPct val="70000"/>
            </a:pPr>
            <a:r>
              <a:rPr lang="pl-PL" sz="2000"/>
              <a:t>      imieniu organizacji,</a:t>
            </a:r>
          </a:p>
          <a:p>
            <a:pPr marL="347663" indent="-347663" defTabSz="623888">
              <a:buSzPct val="70000"/>
            </a:pPr>
            <a:endParaRPr lang="pl-PL" sz="800"/>
          </a:p>
          <a:p>
            <a:pPr marL="347663" indent="-347663" defTabSz="623888">
              <a:buSzPct val="70000"/>
              <a:buFontTx/>
              <a:buBlip>
                <a:blip r:embed="rId3"/>
              </a:buBlip>
            </a:pPr>
            <a:r>
              <a:rPr lang="pl-PL" sz="2000"/>
              <a:t> obowiązek identyfikacji potrzeb szkoleniowych w zakresie: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79388" y="3429000"/>
            <a:ext cx="87852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9388" lvl="1" indent="6350">
              <a:buSzPct val="70000"/>
            </a:pPr>
            <a:endParaRPr lang="pl-PL" sz="800"/>
          </a:p>
          <a:p>
            <a:pPr marL="708025" lvl="2" indent="-342900">
              <a:buSzPct val="70000"/>
              <a:buFontTx/>
              <a:buBlip>
                <a:blip r:embed="rId4"/>
              </a:buBlip>
            </a:pPr>
            <a:r>
              <a:rPr lang="pl-PL" sz="2000"/>
              <a:t> polityki środowiskowej,</a:t>
            </a:r>
          </a:p>
          <a:p>
            <a:pPr marL="708025" lvl="2" indent="-342900">
              <a:buSzPct val="70000"/>
            </a:pPr>
            <a:endParaRPr lang="pl-PL" sz="600"/>
          </a:p>
          <a:p>
            <a:pPr marL="708025" lvl="2" indent="-342900">
              <a:buSzPct val="70000"/>
              <a:buFontTx/>
              <a:buBlip>
                <a:blip r:embed="rId4"/>
              </a:buBlip>
            </a:pPr>
            <a:r>
              <a:rPr lang="pl-PL" sz="2000"/>
              <a:t> procedur i instrukcji SZŚ,</a:t>
            </a:r>
          </a:p>
          <a:p>
            <a:pPr marL="708025" lvl="2" indent="-342900">
              <a:buSzPct val="70000"/>
            </a:pPr>
            <a:endParaRPr lang="pl-PL" sz="600"/>
          </a:p>
          <a:p>
            <a:pPr marL="708025" lvl="2" indent="-342900">
              <a:buSzPct val="70000"/>
              <a:buFontTx/>
              <a:buBlip>
                <a:blip r:embed="rId4"/>
              </a:buBlip>
            </a:pPr>
            <a:r>
              <a:rPr lang="pl-PL" sz="2000"/>
              <a:t> znaczących aspektów środowiskowych i szeroko rozumianej ochrony środowiska (wpływy, zagrożenia, korzyści dla środowiska),</a:t>
            </a:r>
          </a:p>
          <a:p>
            <a:pPr marL="708025" lvl="2" indent="-342900">
              <a:buSzPct val="70000"/>
            </a:pPr>
            <a:endParaRPr lang="pl-PL" sz="600"/>
          </a:p>
          <a:p>
            <a:pPr marL="708025" lvl="2" indent="-342900">
              <a:buSzPct val="70000"/>
              <a:buFontTx/>
              <a:buBlip>
                <a:blip r:embed="rId4"/>
              </a:buBlip>
            </a:pPr>
            <a:r>
              <a:rPr lang="pl-PL" sz="2000"/>
              <a:t> zadań, odpowiedzialności i uprawnień w SZŚ,</a:t>
            </a:r>
            <a:endParaRPr lang="pl-PL" sz="80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79388" y="5300663"/>
            <a:ext cx="87852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869950" lvl="1" indent="-342900">
              <a:buSzPct val="70000"/>
            </a:pPr>
            <a:endParaRPr lang="pl-PL" sz="800"/>
          </a:p>
          <a:p>
            <a:pPr marL="1693863" lvl="2" indent="-342900">
              <a:buSzPct val="70000"/>
            </a:pPr>
            <a:endParaRPr lang="pl-PL" sz="800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przygotowanie i realizacja planów szkoleń,</a:t>
            </a:r>
          </a:p>
          <a:p>
            <a:pPr marL="869950" lvl="1" indent="-342900">
              <a:buSzPct val="70000"/>
            </a:pPr>
            <a:endParaRPr lang="pl-PL" sz="800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uświadomienia załodze konsekwencji nie przestrzegania procedur SZŚ,</a:t>
            </a:r>
          </a:p>
          <a:p>
            <a:pPr marL="869950" lvl="1" indent="-342900">
              <a:buSzPct val="70000"/>
            </a:pPr>
            <a:endParaRPr lang="pl-PL" sz="800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udokumentowanie i przechowywanie zapisów dotyczących szkoleń.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7663" indent="-347663"/>
            <a:r>
              <a:rPr lang="pl-PL" sz="2800" b="1"/>
              <a:t>4.4. Wdrażanie i funkcjonowanie</a:t>
            </a:r>
            <a:r>
              <a:rPr lang="pl-PL" sz="2800"/>
              <a:t> </a:t>
            </a:r>
          </a:p>
          <a:p>
            <a:pPr marL="347663" indent="-347663"/>
            <a:endParaRPr lang="pl-PL" sz="2000" b="1"/>
          </a:p>
          <a:p>
            <a:pPr marL="347663" indent="-347663"/>
            <a:r>
              <a:rPr lang="pl-PL" sz="2400" b="1"/>
              <a:t>4.4.3. Komunikacja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pPr marL="347663" indent="-347663"/>
            <a:endParaRPr lang="pl-PL" sz="800" b="1">
              <a:solidFill>
                <a:srgbClr val="FF0000"/>
              </a:solidFill>
            </a:endParaRP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przepływ informacji między komórkami organizacyjnymi w zakładzie i na</a:t>
            </a:r>
          </a:p>
          <a:p>
            <a:pPr marL="347663" indent="-347663">
              <a:buSzPct val="70000"/>
            </a:pPr>
            <a:r>
              <a:rPr lang="pl-PL" sz="2000"/>
              <a:t>      zewnątrz,</a:t>
            </a: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ustalić sposób przepływu informacji (kto, jak, kiedy),</a:t>
            </a: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udokumentowany przekaz ważnych informacji,</a:t>
            </a: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komunikowanie się ze stronami zewnętrznymi.</a:t>
            </a:r>
          </a:p>
          <a:p>
            <a:pPr marL="869950" lvl="1" indent="-342900">
              <a:buSzPct val="70000"/>
            </a:pPr>
            <a:endParaRPr lang="pl-PL" sz="2000"/>
          </a:p>
          <a:p>
            <a:pPr marL="869950" lvl="1" indent="-342900">
              <a:buSzPct val="70000"/>
            </a:pPr>
            <a:endParaRPr lang="pl-PL" sz="2000"/>
          </a:p>
          <a:p>
            <a:pPr marL="347663" indent="-347663"/>
            <a:r>
              <a:rPr lang="pl-PL" sz="2400" b="1"/>
              <a:t>4.4.4 Dokumentacja (p. 4.4.4.)</a:t>
            </a:r>
          </a:p>
          <a:p>
            <a:pPr marL="347663" indent="-347663"/>
            <a:r>
              <a:rPr lang="pl-PL" sz="800" b="1"/>
              <a:t> </a:t>
            </a: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księga środowiskowa (polityka środowiskowa, opis zakresu SZS),</a:t>
            </a: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procedury,</a:t>
            </a: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instrukcje, plany, opis głównych elementów SZS i ich wzajemne</a:t>
            </a:r>
          </a:p>
          <a:p>
            <a:pPr marL="347663" indent="-347663">
              <a:buSzPct val="70000"/>
            </a:pPr>
            <a:r>
              <a:rPr lang="pl-PL" sz="2000"/>
              <a:t>      oddziaływanie,</a:t>
            </a: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powiązania z innymi dokumentami,</a:t>
            </a: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000"/>
              <a:t> zapisy.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7663" indent="-347663"/>
            <a:r>
              <a:rPr lang="pl-PL" sz="2800" b="1"/>
              <a:t>4.4. Wdrażanie i funkcjonowanie</a:t>
            </a:r>
            <a:r>
              <a:rPr lang="pl-PL" sz="2800"/>
              <a:t> </a:t>
            </a:r>
          </a:p>
          <a:p>
            <a:pPr marL="347663" indent="-347663"/>
            <a:endParaRPr lang="pl-PL" sz="2000" b="1"/>
          </a:p>
          <a:p>
            <a:pPr marL="347663" indent="-347663"/>
            <a:r>
              <a:rPr lang="pl-PL" sz="2400" b="1"/>
              <a:t>4.4.5. Nadzór nad dokumentacją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pPr marL="347663" indent="-347663"/>
            <a:endParaRPr lang="pl-PL" sz="2000" b="1">
              <a:solidFill>
                <a:srgbClr val="FF0000"/>
              </a:solidFill>
            </a:endParaRPr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400"/>
              <a:t> kontrola i rozdzielnictwo,</a:t>
            </a:r>
          </a:p>
          <a:p>
            <a:pPr marL="347663" indent="-347663">
              <a:buSzPct val="70000"/>
            </a:pPr>
            <a:endParaRPr lang="pl-PL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400"/>
              <a:t> przegląd, korekta i aktualizacja,</a:t>
            </a:r>
          </a:p>
          <a:p>
            <a:pPr marL="347663" indent="-347663">
              <a:buSzPct val="70000"/>
            </a:pPr>
            <a:endParaRPr lang="pl-PL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400"/>
              <a:t> zatwierdzenia,</a:t>
            </a:r>
          </a:p>
          <a:p>
            <a:pPr marL="347663" indent="-347663">
              <a:buSzPct val="70000"/>
            </a:pPr>
            <a:endParaRPr lang="pl-PL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400"/>
              <a:t> dostępność i zapewnienie odpowiednich wersji,</a:t>
            </a:r>
          </a:p>
          <a:p>
            <a:pPr marL="347663" indent="-347663">
              <a:buSzPct val="70000"/>
            </a:pPr>
            <a:endParaRPr lang="pl-PL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400"/>
              <a:t> dystrybucja i nadzór nad ich obiegiem,</a:t>
            </a:r>
          </a:p>
          <a:p>
            <a:pPr marL="347663" indent="-347663">
              <a:buSzPct val="70000"/>
            </a:pPr>
            <a:endParaRPr lang="pl-PL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400"/>
              <a:t> przechowywanie (archiwizacja),</a:t>
            </a:r>
          </a:p>
          <a:p>
            <a:pPr marL="347663" indent="-347663">
              <a:buSzPct val="70000"/>
            </a:pPr>
            <a:endParaRPr lang="pl-PL"/>
          </a:p>
          <a:p>
            <a:pPr marL="347663" indent="-347663">
              <a:buSzPct val="70000"/>
              <a:buFontTx/>
              <a:buBlip>
                <a:blip r:embed="rId3"/>
              </a:buBlip>
            </a:pPr>
            <a:r>
              <a:rPr lang="pl-PL" sz="2400"/>
              <a:t> czytelność i łatwość w identyfikacji.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4.4. Wdrażanie i funkcjonowanie</a:t>
            </a:r>
            <a:r>
              <a:rPr lang="pl-PL" sz="2800"/>
              <a:t> </a:t>
            </a:r>
          </a:p>
          <a:p>
            <a:endParaRPr lang="pl-PL" sz="1600" b="1"/>
          </a:p>
          <a:p>
            <a:r>
              <a:rPr lang="pl-PL" sz="2400" b="1"/>
              <a:t>4.4.5. Nadzór nad dokumentacją </a:t>
            </a:r>
            <a:r>
              <a:rPr lang="pl-PL" sz="2400" b="1">
                <a:solidFill>
                  <a:srgbClr val="FF0000"/>
                </a:solidFill>
              </a:rPr>
              <a:t>(procedura) </a:t>
            </a:r>
            <a:r>
              <a:rPr lang="pl-PL" sz="2400" b="1"/>
              <a:t>– </a:t>
            </a:r>
            <a:r>
              <a:rPr lang="pl-PL" sz="2400"/>
              <a:t>c.d.</a:t>
            </a:r>
          </a:p>
          <a:p>
            <a:endParaRPr lang="pl-PL"/>
          </a:p>
          <a:p>
            <a:r>
              <a:rPr lang="pl-PL" sz="1800"/>
              <a:t>Zaleca się, aby organizacja zapewniła, żeby:</a:t>
            </a:r>
          </a:p>
          <a:p>
            <a:endParaRPr lang="pl-PL" sz="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1800"/>
              <a:t> dokumenty mogły być identyfikowane z odpowiednią organizacją,</a:t>
            </a:r>
          </a:p>
          <a:p>
            <a:pPr>
              <a:buSzPct val="70000"/>
            </a:pPr>
            <a:r>
              <a:rPr lang="pl-PL" sz="1800"/>
              <a:t>    wydziałem, służbą, działalnością, i/lub osobą;</a:t>
            </a:r>
          </a:p>
          <a:p>
            <a:pPr>
              <a:buSzPct val="70000"/>
            </a:pPr>
            <a:endParaRPr lang="pl-PL" sz="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1800"/>
              <a:t> dokumenty były poddawane okresowym przeglądom, nowelizowane w</a:t>
            </a:r>
          </a:p>
          <a:p>
            <a:pPr>
              <a:buSzPct val="70000"/>
            </a:pPr>
            <a:r>
              <a:rPr lang="pl-PL" sz="1800"/>
              <a:t>    miarę potrzeby i zatwierdzane przez uprawniony personel przed</a:t>
            </a:r>
          </a:p>
          <a:p>
            <a:pPr>
              <a:buSzPct val="70000"/>
            </a:pPr>
            <a:r>
              <a:rPr lang="pl-PL" sz="1800"/>
              <a:t>    wydaniem;</a:t>
            </a:r>
          </a:p>
          <a:p>
            <a:pPr>
              <a:buSzPct val="70000"/>
            </a:pPr>
            <a:endParaRPr lang="pl-PL" sz="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1800"/>
              <a:t> aktualne wersje odpowiednich dokumentów były dostępne we wszystkich</a:t>
            </a:r>
          </a:p>
          <a:p>
            <a:pPr>
              <a:buSzPct val="70000"/>
            </a:pPr>
            <a:r>
              <a:rPr lang="pl-PL" sz="1800"/>
              <a:t>    miejscach, w których wykonywane są działania mające zasadnicze</a:t>
            </a:r>
          </a:p>
          <a:p>
            <a:pPr>
              <a:buSzPct val="70000"/>
            </a:pPr>
            <a:r>
              <a:rPr lang="pl-PL" sz="1800"/>
              <a:t>    znaczenie dla efektywnego funkcjonowania systemu;</a:t>
            </a:r>
          </a:p>
          <a:p>
            <a:pPr>
              <a:buSzPct val="70000"/>
            </a:pPr>
            <a:endParaRPr lang="pl-PL" sz="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1800"/>
              <a:t> nieaktualne dokumenty były natychmiast usuwane ze wszystkich miejsc, w</a:t>
            </a:r>
          </a:p>
          <a:p>
            <a:pPr>
              <a:buSzPct val="70000"/>
            </a:pPr>
            <a:r>
              <a:rPr lang="pl-PL" sz="1800"/>
              <a:t>    których były wydane lub stosowane.</a:t>
            </a:r>
          </a:p>
          <a:p>
            <a:pPr>
              <a:buSzPct val="70000"/>
            </a:pPr>
            <a:endParaRPr lang="pl-PL" sz="600"/>
          </a:p>
          <a:p>
            <a:r>
              <a:rPr lang="pl-PL" sz="1800"/>
              <a:t>Norma ISO 14004 zaleca, aby cała dokumentacja była datowana (łącznie z datą nowelizacji), łatwo identyfikowalna, uporządkowana i utrzymywana przez określony czas.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647700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63538" indent="-363538" defTabSz="987425"/>
            <a:r>
              <a:rPr lang="pl-PL" sz="2800" b="1"/>
              <a:t>4.4. Wdrażanie i funkcjonowanie</a:t>
            </a:r>
            <a:r>
              <a:rPr lang="pl-PL" sz="2800"/>
              <a:t> </a:t>
            </a:r>
          </a:p>
          <a:p>
            <a:pPr marL="363538" indent="-363538" defTabSz="987425"/>
            <a:endParaRPr lang="pl-PL" sz="2400" b="1"/>
          </a:p>
          <a:p>
            <a:pPr marL="363538" indent="-363538" defTabSz="987425"/>
            <a:r>
              <a:rPr lang="pl-PL" sz="2400" b="1"/>
              <a:t>4.4.6. Sterowanie operacyjne </a:t>
            </a:r>
            <a:r>
              <a:rPr lang="pl-PL" sz="2400" b="1">
                <a:solidFill>
                  <a:srgbClr val="FF0000"/>
                </a:solidFill>
              </a:rPr>
              <a:t>(procedury/instrukcje itd.)</a:t>
            </a:r>
          </a:p>
          <a:p>
            <a:pPr marL="363538" indent="-363538" defTabSz="987425"/>
            <a:endParaRPr lang="pl-PL" sz="2000">
              <a:solidFill>
                <a:srgbClr val="FF0000"/>
              </a:solidFill>
            </a:endParaRPr>
          </a:p>
          <a:p>
            <a:pPr marL="363538" indent="-363538" defTabSz="987425">
              <a:buSzPct val="70000"/>
              <a:buFontTx/>
              <a:buBlip>
                <a:blip r:embed="rId3"/>
              </a:buBlip>
            </a:pPr>
            <a:r>
              <a:rPr lang="pl-PL" sz="2400"/>
              <a:t>identyfikacja procesów (operacji) mających wpływ na</a:t>
            </a:r>
          </a:p>
          <a:p>
            <a:pPr marL="363538" indent="-363538" defTabSz="987425">
              <a:buSzPct val="70000"/>
            </a:pPr>
            <a:r>
              <a:rPr lang="pl-PL" sz="2400"/>
              <a:t>    środowisko (przegląd, audity, rozmowy, analizy uszkodzeń,</a:t>
            </a:r>
          </a:p>
          <a:p>
            <a:pPr marL="363538" indent="-363538" defTabSz="987425">
              <a:buSzPct val="70000"/>
            </a:pPr>
            <a:r>
              <a:rPr lang="pl-PL" sz="2400"/>
              <a:t>    itp...),</a:t>
            </a:r>
          </a:p>
          <a:p>
            <a:pPr marL="542925" lvl="1" defTabSz="987425">
              <a:buSzPct val="70000"/>
            </a:pPr>
            <a:endParaRPr lang="pl-PL" sz="1200"/>
          </a:p>
          <a:p>
            <a:pPr marL="363538" indent="-363538" defTabSz="987425">
              <a:buSzPct val="70000"/>
              <a:buFontTx/>
              <a:buBlip>
                <a:blip r:embed="rId3"/>
              </a:buBlip>
            </a:pPr>
            <a:r>
              <a:rPr lang="pl-PL" sz="2400"/>
              <a:t>ustalenie kryteriów operacyjnych,</a:t>
            </a:r>
          </a:p>
          <a:p>
            <a:pPr marL="542925" lvl="1" defTabSz="987425">
              <a:buSzPct val="70000"/>
            </a:pPr>
            <a:endParaRPr lang="pl-PL" sz="1200"/>
          </a:p>
          <a:p>
            <a:pPr marL="363538" indent="-363538" defTabSz="987425">
              <a:buSzPct val="70000"/>
              <a:buFontTx/>
              <a:buBlip>
                <a:blip r:embed="rId3"/>
              </a:buBlip>
            </a:pPr>
            <a:r>
              <a:rPr lang="pl-PL" sz="2400"/>
              <a:t>informowanie dostawców i wykonawców o procedurach i</a:t>
            </a:r>
          </a:p>
          <a:p>
            <a:pPr marL="363538" indent="-363538" defTabSz="987425">
              <a:buSzPct val="70000"/>
            </a:pPr>
            <a:r>
              <a:rPr lang="pl-PL" sz="2400"/>
              <a:t>    wymaganiach, które mają zastosowanie w organizacji.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7663" indent="-347663"/>
            <a:r>
              <a:rPr lang="pl-PL" sz="2800" b="1"/>
              <a:t>4.4. Wdrażanie i funkcjonowanie</a:t>
            </a:r>
            <a:r>
              <a:rPr lang="pl-PL" sz="2800"/>
              <a:t> </a:t>
            </a:r>
          </a:p>
          <a:p>
            <a:pPr marL="347663" indent="-347663"/>
            <a:endParaRPr lang="pl-PL" sz="2400" b="1"/>
          </a:p>
          <a:p>
            <a:pPr marL="347663" indent="-347663"/>
            <a:r>
              <a:rPr lang="pl-PL" sz="2400" b="1"/>
              <a:t>4.4.6. Sterowanie operacyjne </a:t>
            </a:r>
            <a:r>
              <a:rPr lang="pl-PL" sz="2400" b="1">
                <a:solidFill>
                  <a:srgbClr val="FF0000"/>
                </a:solidFill>
              </a:rPr>
              <a:t>(procedury/instrukcje itd.)</a:t>
            </a:r>
            <a:endParaRPr lang="pl-PL" sz="2400"/>
          </a:p>
        </p:txBody>
      </p:sp>
      <p:graphicFrame>
        <p:nvGraphicFramePr>
          <p:cNvPr id="55777" name="Group 481"/>
          <p:cNvGraphicFramePr>
            <a:graphicFrameLocks noGrp="1"/>
          </p:cNvGraphicFramePr>
          <p:nvPr>
            <p:ph idx="1"/>
          </p:nvPr>
        </p:nvGraphicFramePr>
        <p:xfrm>
          <a:off x="457200" y="2349500"/>
          <a:ext cx="8229600" cy="42062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Procedura postępowania z odpadami w jednostce organizacyjnej.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Procedura zarządzania gospodarką energetyczną w jednostce organizacyjnej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Procedura zarządzania emisjami do powietrza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Procedura identyfikacji przekroczeń dopuszczalnych stężeń zanieczyszczeń w ściekach i postępowanie przy ich likwidacji.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Instrukcja technologiczna procesu ...1, 2, 3, …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Instrukcja kontroli w jednostce organizacyjnej pod względem ochrony środowiska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Instrukcja postępowania z odpadami okresowymi.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Instrukcja postępowania z pyłem z odpylania urządzeń ...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Instrukcja awaryjna dla Oddziału ...1, 2, 3, …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Rejestr - wykaz pomiarów wykonywanych w jednostce organizacyjnej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4.4. Wdrażanie i funkcjonowanie</a:t>
            </a:r>
            <a:r>
              <a:rPr lang="pl-PL" sz="2800"/>
              <a:t> </a:t>
            </a:r>
          </a:p>
          <a:p>
            <a:endParaRPr lang="pl-PL" sz="2400" b="1"/>
          </a:p>
          <a:p>
            <a:r>
              <a:rPr lang="pl-PL" sz="2400" b="1"/>
              <a:t>4.4.7. Gotowość i reagowanie na awarie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endParaRPr lang="pl-PL" sz="1600" b="1">
              <a:solidFill>
                <a:srgbClr val="FF0000"/>
              </a:solidFill>
            </a:endParaRP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identyfikacja potencjalnych zagrożeń i określenie stopnia</a:t>
            </a:r>
          </a:p>
          <a:p>
            <a:pPr>
              <a:buSzPct val="70000"/>
            </a:pPr>
            <a:r>
              <a:rPr lang="pl-PL" sz="2400"/>
              <a:t>   (miary) zagrożenia,</a:t>
            </a:r>
          </a:p>
          <a:p>
            <a:pPr>
              <a:buSzPct val="70000"/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realizacja ciągłej poprawy (sprawozdanie, przegląd, korekta –</a:t>
            </a:r>
          </a:p>
          <a:p>
            <a:pPr>
              <a:buSzPct val="70000"/>
            </a:pPr>
            <a:r>
              <a:rPr lang="pl-PL" sz="2400"/>
              <a:t>   procedury),</a:t>
            </a:r>
          </a:p>
          <a:p>
            <a:pPr>
              <a:buSzPct val="70000"/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doświadczony personel,</a:t>
            </a:r>
          </a:p>
          <a:p>
            <a:pPr>
              <a:buSzPct val="70000"/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integracja z planami bezpieczeństwa.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4.5. Sprawdzanie i działania korygujące</a:t>
            </a:r>
            <a:endParaRPr lang="pl-PL" sz="2800"/>
          </a:p>
          <a:p>
            <a:endParaRPr lang="pl-PL" sz="2400" b="1"/>
          </a:p>
          <a:p>
            <a:r>
              <a:rPr lang="pl-PL" sz="2400" b="1"/>
              <a:t>4.5.1. Monitorowanie i pomiary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endParaRPr lang="pl-PL" sz="1600" b="1">
              <a:solidFill>
                <a:srgbClr val="FF0000"/>
              </a:solidFill>
            </a:endParaRP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regularny monitoring i pomiary ważnych charakterystyk</a:t>
            </a:r>
          </a:p>
          <a:p>
            <a:pPr>
              <a:buSzPct val="70000"/>
            </a:pPr>
            <a:r>
              <a:rPr lang="pl-PL" sz="2400"/>
              <a:t>   działalności organizacji (kluczowych charakterystyk procesów</a:t>
            </a:r>
          </a:p>
          <a:p>
            <a:pPr>
              <a:buSzPct val="70000"/>
            </a:pPr>
            <a:r>
              <a:rPr lang="pl-PL" sz="2400"/>
              <a:t>   oraz mających wpływ na środowisko),</a:t>
            </a:r>
          </a:p>
          <a:p>
            <a:pPr>
              <a:buSzPct val="70000"/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dokumentowanie informacji w celu monitorowania efektów,</a:t>
            </a:r>
          </a:p>
          <a:p>
            <a:pPr>
              <a:buSzPct val="70000"/>
            </a:pPr>
            <a:r>
              <a:rPr lang="pl-PL" sz="2400"/>
              <a:t>   stosowanych środków sterowania operacyjnego oraz</a:t>
            </a:r>
          </a:p>
          <a:p>
            <a:pPr>
              <a:buSzPct val="70000"/>
            </a:pPr>
            <a:r>
              <a:rPr lang="pl-PL" sz="2400"/>
              <a:t>   zgodności działań z celami i zadaniami środowiskowymi,</a:t>
            </a:r>
          </a:p>
          <a:p>
            <a:pPr>
              <a:buSzPct val="70000"/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wzorcowanie i sprawdzenie wyposażenia do monitorowania i</a:t>
            </a:r>
          </a:p>
          <a:p>
            <a:pPr>
              <a:buSzPct val="70000"/>
            </a:pPr>
            <a:r>
              <a:rPr lang="pl-PL" sz="2400"/>
              <a:t>   pomiarów, </a:t>
            </a:r>
          </a:p>
          <a:p>
            <a:pPr>
              <a:buSzPct val="70000"/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dokonywanie zapisów z ww. czynności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6950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Auditowanie środowiskowe</a:t>
            </a:r>
          </a:p>
        </p:txBody>
      </p:sp>
      <p:graphicFrame>
        <p:nvGraphicFramePr>
          <p:cNvPr id="11426" name="Group 162"/>
          <p:cNvGraphicFramePr>
            <a:graphicFrameLocks noGrp="1"/>
          </p:cNvGraphicFramePr>
          <p:nvPr>
            <p:ph sz="half" idx="1"/>
          </p:nvPr>
        </p:nvGraphicFramePr>
        <p:xfrm>
          <a:off x="395288" y="1196752"/>
          <a:ext cx="8640762" cy="5280661"/>
        </p:xfrm>
        <a:graphic>
          <a:graphicData uri="http://schemas.openxmlformats.org/drawingml/2006/table">
            <a:tbl>
              <a:tblPr/>
              <a:tblGrid>
                <a:gridCol w="1368425"/>
                <a:gridCol w="2736279"/>
                <a:gridCol w="1512168"/>
                <a:gridCol w="3023890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14010:1996 – 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Guidelines for environmental auditing – General principles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PN-EN ISO 14010:1998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Wytyczne do auditowania środowiskowego – Ogólne zasady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14011:1996 – 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Guidelines for environmental auditing – Audit procedures - Auditing of environmental management systems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PN-EN ISO 14011:1998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Wytyczne do auditowania środowiskowego – Procedury auditu - Auditowanie systemów zarządzania środowiskowego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14012:1996 - 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wycofana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Guidelines for environmental auditing – Qualification criteria for environmental auditors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PN-EN ISO 14012:1998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Wytyczne do auditowania środowiskowego – Kryteria kwalifikowania auditorów środowiskowych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14015:2001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management – Environmental assessment of sites and organizations (EASO)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PN-EN ISO 14015:2010</a:t>
                      </a:r>
                      <a:endParaRPr lang="pl-PL" sz="16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Zarządzanie środowiskowe - Ocena środowiskowa miejsc i organizacji (EASO)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4.5. Sprawdzanie i działania korygujące</a:t>
            </a:r>
            <a:endParaRPr lang="pl-PL" sz="2800"/>
          </a:p>
          <a:p>
            <a:endParaRPr lang="pl-PL" sz="2400" b="1"/>
          </a:p>
          <a:p>
            <a:r>
              <a:rPr lang="pl-PL" sz="2400" b="1"/>
              <a:t>4.5.2. Ocena zgodności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endParaRPr lang="pl-PL" sz="1600" b="1">
              <a:solidFill>
                <a:srgbClr val="FF0000"/>
              </a:solidFill>
            </a:endParaRP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okresowa ocena zgodności działań organizacji z aktualnie</a:t>
            </a:r>
          </a:p>
          <a:p>
            <a:pPr>
              <a:buSzPct val="70000"/>
            </a:pPr>
            <a:r>
              <a:rPr lang="pl-PL" sz="2400"/>
              <a:t>   obowiązującymi wymaganiami prawnymi,</a:t>
            </a:r>
          </a:p>
          <a:p>
            <a:pPr>
              <a:buSzPct val="70000"/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okresowa ocena zgodności działań organizacji z aktualnie</a:t>
            </a:r>
          </a:p>
          <a:p>
            <a:pPr>
              <a:buSzPct val="70000"/>
            </a:pPr>
            <a:r>
              <a:rPr lang="pl-PL" sz="2400"/>
              <a:t>   obowiązującymi innymi wymaganiami,</a:t>
            </a:r>
          </a:p>
          <a:p>
            <a:pPr>
              <a:buSzPct val="70000"/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zapisy z wyników oceny tych zgodności.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4.5. Sprawdzanie i działania korygujące</a:t>
            </a:r>
            <a:endParaRPr lang="pl-PL" sz="2800"/>
          </a:p>
          <a:p>
            <a:endParaRPr lang="pl-PL" sz="1800" b="1"/>
          </a:p>
          <a:p>
            <a:r>
              <a:rPr lang="pl-PL" sz="2400" b="1"/>
              <a:t>4.5.3. Niezgodności, działania korygujące i zapobiegawcze</a:t>
            </a:r>
          </a:p>
          <a:p>
            <a:r>
              <a:rPr lang="pl-PL" sz="2400" b="1"/>
              <a:t>         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endParaRPr lang="pl-PL" b="1">
              <a:solidFill>
                <a:srgbClr val="FF0000"/>
              </a:solidFill>
            </a:endParaRP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</a:t>
            </a:r>
            <a:r>
              <a:rPr lang="pl-PL" sz="2000"/>
              <a:t>wymagania dotyczące identyfikowania i korygowania niezgodności oraz </a:t>
            </a:r>
          </a:p>
          <a:p>
            <a:pPr>
              <a:buSzPct val="70000"/>
            </a:pPr>
            <a:r>
              <a:rPr lang="pl-PL" sz="2000"/>
              <a:t>   działania w celu ograniczania negatywnego wpływu na środowisko,</a:t>
            </a:r>
          </a:p>
          <a:p>
            <a:pPr>
              <a:buSzPct val="70000"/>
            </a:pPr>
            <a:endParaRPr lang="pl-PL" sz="8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badania niezgodności, określania ich przyczyn, oraz podejmowanie</a:t>
            </a:r>
          </a:p>
          <a:p>
            <a:pPr>
              <a:buSzPct val="70000"/>
            </a:pPr>
            <a:r>
              <a:rPr lang="pl-PL" sz="2000"/>
              <a:t>   działań w celu uniknięcia ich ponownego występowania,</a:t>
            </a:r>
          </a:p>
          <a:p>
            <a:pPr>
              <a:buSzPct val="70000"/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działania mające na celu zapobieganie niezgodnością i wdrażanie</a:t>
            </a:r>
          </a:p>
          <a:p>
            <a:pPr>
              <a:buSzPct val="70000"/>
            </a:pPr>
            <a:r>
              <a:rPr lang="pl-PL" sz="2000"/>
              <a:t>   odpowiednich działań w celu uniknięcia ich wystąpienia,</a:t>
            </a:r>
          </a:p>
          <a:p>
            <a:pPr>
              <a:buSzPct val="70000"/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zapis wyników działań korygujących i zapobiegawczych,</a:t>
            </a:r>
          </a:p>
          <a:p>
            <a:pPr>
              <a:buSzPct val="70000"/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przegląd skuteczności podjętych działań korygujących i</a:t>
            </a:r>
          </a:p>
          <a:p>
            <a:pPr>
              <a:buSzPct val="70000"/>
            </a:pPr>
            <a:r>
              <a:rPr lang="pl-PL" sz="2000"/>
              <a:t>   zapobiegawczych.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4.5. Sprawdzanie i działania korygujące</a:t>
            </a:r>
            <a:endParaRPr lang="pl-PL" sz="2800"/>
          </a:p>
          <a:p>
            <a:endParaRPr lang="pl-PL" sz="2400" b="1"/>
          </a:p>
          <a:p>
            <a:r>
              <a:rPr lang="pl-PL" sz="2400" b="1"/>
              <a:t>4.5.4. Nadzór nad zapisami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endParaRPr lang="pl-PL" sz="1800" b="1">
              <a:solidFill>
                <a:srgbClr val="FF0000"/>
              </a:solidFill>
            </a:endParaRP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określić, stosować i wykonywać określone zapisy,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identyfikowalność i czytelność prowadzonych zapisów,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przechowywanie i zabezpieczanie przed uszkodzeniem,</a:t>
            </a:r>
          </a:p>
          <a:p>
            <a:pPr>
              <a:buSzPct val="70000"/>
            </a:pPr>
            <a:r>
              <a:rPr lang="pl-PL" sz="2400"/>
              <a:t>   niszczeniem lub zagubieniem,</a:t>
            </a:r>
          </a:p>
          <a:p>
            <a:pPr>
              <a:buSzPct val="70000"/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ustalenie okresu przechowywania zapisów i likwidacji.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4.5. Sprawdzanie i działania korygujące</a:t>
            </a:r>
            <a:endParaRPr lang="pl-PL" sz="2800"/>
          </a:p>
          <a:p>
            <a:endParaRPr lang="pl-PL" sz="2400" b="1"/>
          </a:p>
          <a:p>
            <a:r>
              <a:rPr lang="pl-PL" sz="2400" b="1"/>
              <a:t>4.5.5. Audit wewnętrzny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endParaRPr lang="pl-PL" sz="1600" b="1">
              <a:solidFill>
                <a:srgbClr val="FF0000"/>
              </a:solidFill>
            </a:endParaRP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określenie zgodności systemu z zaplanowanymi działaniami i</a:t>
            </a:r>
          </a:p>
          <a:p>
            <a:pPr>
              <a:buSzPct val="70000"/>
            </a:pPr>
            <a:r>
              <a:rPr lang="pl-PL" sz="2400"/>
              <a:t>   wymaganiami normy,</a:t>
            </a:r>
          </a:p>
          <a:p>
            <a:pPr>
              <a:buSzPct val="70000"/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określenie czy SZŚ jest właściwie wdrożony,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 sz="16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dostarczenie kierownictwu informacji o wynikach auditu,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4.5. Sprawdzanie i działania korygujące</a:t>
            </a:r>
            <a:endParaRPr lang="pl-PL" sz="2800"/>
          </a:p>
          <a:p>
            <a:endParaRPr lang="pl-PL" sz="2400" b="1"/>
          </a:p>
          <a:p>
            <a:r>
              <a:rPr lang="pl-PL" sz="2400" b="1"/>
              <a:t>4.5.5. Audit wewnętrzny </a:t>
            </a:r>
            <a:r>
              <a:rPr lang="pl-PL" sz="2400" b="1">
                <a:solidFill>
                  <a:srgbClr val="FF0000"/>
                </a:solidFill>
              </a:rPr>
              <a:t>(procedura)</a:t>
            </a:r>
          </a:p>
          <a:p>
            <a:endParaRPr lang="pl-PL" sz="1600" b="1">
              <a:solidFill>
                <a:srgbClr val="FF0000"/>
              </a:solidFill>
            </a:endParaRPr>
          </a:p>
          <a:p>
            <a:r>
              <a:rPr lang="pl-PL" sz="2000"/>
              <a:t>Procedura powinna zawierać:</a:t>
            </a: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odpowiedzialności i wymagania dotyczące zaplanowania i</a:t>
            </a:r>
          </a:p>
          <a:p>
            <a:r>
              <a:rPr lang="pl-PL" sz="2000"/>
              <a:t>   przeprowadzania auditów,</a:t>
            </a:r>
          </a:p>
          <a:p>
            <a:pPr>
              <a:buSzPct val="70000"/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odpowiedzialności i wymagania dotyczące przedstawiania wyników i</a:t>
            </a:r>
          </a:p>
          <a:p>
            <a:pPr>
              <a:buSzPct val="70000"/>
            </a:pPr>
            <a:r>
              <a:rPr lang="pl-PL" sz="2000"/>
              <a:t>   zachowywania związanych zapisów,</a:t>
            </a:r>
          </a:p>
          <a:p>
            <a:pPr>
              <a:buSzPct val="70000"/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harmonogram (częstotliwość) auditów na bazie potrzeb organizacji,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metodyka prowadzenia auditów,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000"/>
              <a:t> dokumentowanie audiów – raport.</a:t>
            </a:r>
          </a:p>
          <a:p>
            <a:pPr marL="1682750" lvl="1" indent="-342900">
              <a:buSzPct val="70000"/>
              <a:buFontTx/>
              <a:buBlip>
                <a:blip r:embed="rId3"/>
              </a:buBlip>
            </a:pPr>
            <a:endParaRPr lang="pl-PL"/>
          </a:p>
          <a:p>
            <a:r>
              <a:rPr lang="pl-PL" sz="2000" u="sng"/>
              <a:t>Wybór auditorów i prowadzenie auditów powinny zapewniać obiektywność i bezstronność procesu auditu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4.6. Przegląd zarządzania </a:t>
            </a:r>
            <a:r>
              <a:rPr lang="pl-PL" sz="2800" b="1">
                <a:solidFill>
                  <a:srgbClr val="3333FF"/>
                </a:solidFill>
              </a:rPr>
              <a:t>(pisemnie)</a:t>
            </a:r>
          </a:p>
          <a:p>
            <a:endParaRPr lang="pl-PL" sz="2000" b="1">
              <a:solidFill>
                <a:srgbClr val="3333FF"/>
              </a:solidFill>
            </a:endParaRPr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przegląd systemu zarządzania,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 sz="1200"/>
          </a:p>
          <a:p>
            <a:pPr>
              <a:buSzPct val="70000"/>
            </a:pPr>
            <a:r>
              <a:rPr lang="pl-PL" sz="2400"/>
              <a:t>    - przygotowanie informacji wejściowych do przeglądu</a:t>
            </a:r>
          </a:p>
          <a:p>
            <a:pPr>
              <a:buSzPct val="70000"/>
            </a:pPr>
            <a:r>
              <a:rPr lang="pl-PL" sz="2400"/>
              <a:t>      zarządzania,</a:t>
            </a:r>
          </a:p>
          <a:p>
            <a:pPr>
              <a:buSzPct val="70000"/>
            </a:pPr>
            <a:endParaRPr lang="pl-PL" sz="1200"/>
          </a:p>
          <a:p>
            <a:pPr>
              <a:buSzPct val="70000"/>
            </a:pPr>
            <a:r>
              <a:rPr lang="pl-PL" sz="2400"/>
              <a:t>    - program przeglądu,</a:t>
            </a:r>
          </a:p>
          <a:p>
            <a:pPr>
              <a:buSzPct val="70000"/>
            </a:pPr>
            <a:endParaRPr lang="pl-PL" sz="12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ciągłe doskonalenie i rozwój systemu zarządzania</a:t>
            </a:r>
          </a:p>
          <a:p>
            <a:pPr>
              <a:buSzPct val="70000"/>
            </a:pPr>
            <a:r>
              <a:rPr lang="pl-PL" sz="2400"/>
              <a:t>   środowiskowego,</a:t>
            </a:r>
          </a:p>
          <a:p>
            <a:pPr>
              <a:buSzPct val="70000"/>
            </a:pPr>
            <a:endParaRPr lang="pl-PL" sz="12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dokumentowanie przeglądów kierownictwa,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 sz="12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400"/>
              <a:t> ocena przedsięwzięć środowiskowych na tle polityki, celów,</a:t>
            </a:r>
          </a:p>
          <a:p>
            <a:pPr>
              <a:buSzPct val="70000"/>
            </a:pPr>
            <a:r>
              <a:rPr lang="pl-PL" sz="2400"/>
              <a:t>   zadań na wszystkich poziomach zarządzania w zakładzie.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chemeClr val="accent2"/>
                </a:solidFill>
              </a:rPr>
              <a:t>ISO 14001 –</a:t>
            </a:r>
            <a:r>
              <a:rPr lang="pl-PL" sz="3200" b="1">
                <a:solidFill>
                  <a:schemeClr val="accent2"/>
                </a:solidFill>
              </a:rPr>
              <a:t> Wymagania dotyczące SZŚ (p. 4.)</a:t>
            </a:r>
            <a:r>
              <a:rPr lang="pl-PL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800" b="1"/>
              <a:t>4.6. Przegląd zarządzania </a:t>
            </a:r>
            <a:r>
              <a:rPr lang="pl-PL" sz="2800" b="1">
                <a:solidFill>
                  <a:srgbClr val="3333FF"/>
                </a:solidFill>
              </a:rPr>
              <a:t>(pisemnie)</a:t>
            </a:r>
          </a:p>
          <a:p>
            <a:endParaRPr lang="pl-PL" sz="1400" b="1">
              <a:solidFill>
                <a:srgbClr val="3333FF"/>
              </a:solidFill>
            </a:endParaRPr>
          </a:p>
          <a:p>
            <a:pPr>
              <a:buSzPct val="70000"/>
            </a:pPr>
            <a:r>
              <a:rPr lang="pl-PL" sz="2200"/>
              <a:t>Dane wejściowe do przeglądu:</a:t>
            </a:r>
          </a:p>
          <a:p>
            <a:pPr>
              <a:buSzPct val="70000"/>
            </a:pPr>
            <a:endParaRPr lang="pl-PL" sz="8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200"/>
              <a:t> wyniki auditów,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 sz="8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200"/>
              <a:t> zapisy z oceny zgodności z wymaganiami prawnymi i innymi,</a:t>
            </a:r>
          </a:p>
          <a:p>
            <a:pPr>
              <a:buSzPct val="70000"/>
              <a:buFontTx/>
              <a:buBlip>
                <a:blip r:embed="rId3"/>
              </a:buBlip>
            </a:pPr>
            <a:endParaRPr lang="pl-PL" sz="8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200"/>
              <a:t> zapisy z komunikacji z zewnętrznymi zainteresowanymi</a:t>
            </a:r>
          </a:p>
          <a:p>
            <a:pPr>
              <a:buSzPct val="70000"/>
            </a:pPr>
            <a:r>
              <a:rPr lang="pl-PL" sz="2200"/>
              <a:t>   stronami, w tym skargi,</a:t>
            </a:r>
          </a:p>
          <a:p>
            <a:pPr>
              <a:buSzPct val="70000"/>
            </a:pPr>
            <a:endParaRPr lang="pl-PL" sz="8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200"/>
              <a:t> raporty i zapisy z analizy efektów działalności środowiskowej</a:t>
            </a:r>
          </a:p>
          <a:p>
            <a:pPr>
              <a:buSzPct val="70000"/>
            </a:pPr>
            <a:r>
              <a:rPr lang="pl-PL" sz="2200"/>
              <a:t>   organizacji,</a:t>
            </a:r>
          </a:p>
          <a:p>
            <a:pPr>
              <a:buSzPct val="70000"/>
            </a:pPr>
            <a:endParaRPr lang="pl-PL" sz="8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200"/>
              <a:t> raporty i zapisy z analizy stopnia realizacji celów</a:t>
            </a:r>
          </a:p>
          <a:p>
            <a:pPr>
              <a:buSzPct val="70000"/>
            </a:pPr>
            <a:r>
              <a:rPr lang="pl-PL" sz="2200"/>
              <a:t>   środowiskowych,</a:t>
            </a:r>
          </a:p>
          <a:p>
            <a:pPr>
              <a:buSzPct val="70000"/>
            </a:pPr>
            <a:endParaRPr lang="pl-PL" sz="8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200"/>
              <a:t> raporty i zapisy dotyczące działań korygujących i</a:t>
            </a:r>
          </a:p>
          <a:p>
            <a:pPr>
              <a:buSzPct val="70000"/>
            </a:pPr>
            <a:r>
              <a:rPr lang="pl-PL" sz="2200"/>
              <a:t>   zapobiegawczych,</a:t>
            </a:r>
          </a:p>
          <a:p>
            <a:pPr>
              <a:buSzPct val="70000"/>
            </a:pPr>
            <a:endParaRPr lang="pl-PL" sz="800"/>
          </a:p>
          <a:p>
            <a:pPr>
              <a:buSzPct val="70000"/>
              <a:buFontTx/>
              <a:buBlip>
                <a:blip r:embed="rId3"/>
              </a:buBlip>
            </a:pPr>
            <a:r>
              <a:rPr lang="pl-PL" sz="2200"/>
              <a:t> zapisy dotyczące działań podjętych w następstwie</a:t>
            </a:r>
          </a:p>
          <a:p>
            <a:pPr>
              <a:buSzPct val="70000"/>
            </a:pPr>
            <a:r>
              <a:rPr lang="pl-PL" sz="2200"/>
              <a:t>   wcześniejszych przeglądów zarządzania.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</p:spPr>
        <p:txBody>
          <a:bodyPr/>
          <a:lstStyle/>
          <a:p>
            <a:r>
              <a:rPr lang="pl-PL" sz="3200">
                <a:solidFill>
                  <a:srgbClr val="FF0000"/>
                </a:solidFill>
              </a:rPr>
              <a:t>ISO 14001 –</a:t>
            </a:r>
            <a:r>
              <a:rPr lang="pl-PL" sz="3200" b="1">
                <a:solidFill>
                  <a:srgbClr val="FF0000"/>
                </a:solidFill>
              </a:rPr>
              <a:t> Wykaz obowiązkowych procedur</a:t>
            </a:r>
            <a:r>
              <a:rPr lang="pl-PL" sz="32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50825" y="981075"/>
            <a:ext cx="849788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61938" indent="-261938">
              <a:buSzPct val="70000"/>
              <a:buFontTx/>
              <a:buBlip>
                <a:blip r:embed="rId3"/>
              </a:buBlip>
            </a:pPr>
            <a:r>
              <a:rPr lang="pl-PL" sz="2000" b="1">
                <a:solidFill>
                  <a:schemeClr val="tx2"/>
                </a:solidFill>
              </a:rPr>
              <a:t>Aspekty środowiskowe (4.3.1.) </a:t>
            </a:r>
            <a:r>
              <a:rPr lang="pl-PL" sz="2000">
                <a:solidFill>
                  <a:schemeClr val="tx2"/>
                </a:solidFill>
              </a:rPr>
              <a:t>- identyfikacji i oceny aspektów środowiskowych, </a:t>
            </a:r>
            <a:br>
              <a:rPr lang="pl-PL" sz="2000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/>
            </a:r>
            <a:br>
              <a:rPr lang="pl-PL">
                <a:solidFill>
                  <a:schemeClr val="tx2"/>
                </a:solidFill>
              </a:rPr>
            </a:br>
            <a:r>
              <a:rPr lang="pl-PL" sz="2000" b="1">
                <a:solidFill>
                  <a:schemeClr val="tx2"/>
                </a:solidFill>
              </a:rPr>
              <a:t>Wymagania prawne i inne (4.3.2.)</a:t>
            </a:r>
            <a:r>
              <a:rPr lang="pl-PL" sz="2000">
                <a:solidFill>
                  <a:schemeClr val="tx2"/>
                </a:solidFill>
              </a:rPr>
              <a:t> - identyfikacji wymagań prawnych i innych, do których przestrzegania organizacja się zobowiązuje, </a:t>
            </a:r>
            <a:br>
              <a:rPr lang="pl-PL" sz="2000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/>
            </a:r>
            <a:br>
              <a:rPr lang="pl-PL">
                <a:solidFill>
                  <a:schemeClr val="tx2"/>
                </a:solidFill>
              </a:rPr>
            </a:br>
            <a:r>
              <a:rPr lang="pl-PL" sz="2000" b="1">
                <a:solidFill>
                  <a:schemeClr val="tx2"/>
                </a:solidFill>
              </a:rPr>
              <a:t>Kompetencje, szkolenia i świadomość (4.4.2.) </a:t>
            </a:r>
            <a:r>
              <a:rPr lang="pl-PL" sz="2000">
                <a:solidFill>
                  <a:schemeClr val="tx2"/>
                </a:solidFill>
              </a:rPr>
              <a:t>- uświadamiania pracowników i ustalania potrzeb szkoleniowych, </a:t>
            </a:r>
            <a:br>
              <a:rPr lang="pl-PL" sz="2000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/>
            </a:r>
            <a:br>
              <a:rPr lang="pl-PL">
                <a:solidFill>
                  <a:schemeClr val="tx2"/>
                </a:solidFill>
              </a:rPr>
            </a:br>
            <a:r>
              <a:rPr lang="pl-PL" sz="2000" b="1">
                <a:solidFill>
                  <a:schemeClr val="tx2"/>
                </a:solidFill>
              </a:rPr>
              <a:t>Komunikacja (4.4.3.) </a:t>
            </a:r>
            <a:r>
              <a:rPr lang="pl-PL" sz="2000">
                <a:solidFill>
                  <a:schemeClr val="tx2"/>
                </a:solidFill>
              </a:rPr>
              <a:t>- komunikowania się wewnętrznego i z zainteresowanymi zewnętrznymi stronami, </a:t>
            </a:r>
            <a:br>
              <a:rPr lang="pl-PL" sz="2000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/>
            </a:r>
            <a:br>
              <a:rPr lang="pl-PL">
                <a:solidFill>
                  <a:schemeClr val="tx2"/>
                </a:solidFill>
              </a:rPr>
            </a:br>
            <a:r>
              <a:rPr lang="pl-PL" sz="2000" b="1">
                <a:solidFill>
                  <a:schemeClr val="tx2"/>
                </a:solidFill>
              </a:rPr>
              <a:t>Nadzór nad dokumentami (4.4.5.) </a:t>
            </a:r>
            <a:r>
              <a:rPr lang="pl-PL" sz="2000">
                <a:solidFill>
                  <a:schemeClr val="tx2"/>
                </a:solidFill>
              </a:rPr>
              <a:t>- nadzoru nad dokumentacją z uwzględnieniem odpowiedzialności i tworzenia lub modyfikacji różnych typów dokumentów, </a:t>
            </a:r>
            <a:br>
              <a:rPr lang="pl-PL" sz="2000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/>
            </a:r>
            <a:br>
              <a:rPr lang="pl-PL">
                <a:solidFill>
                  <a:schemeClr val="tx2"/>
                </a:solidFill>
              </a:rPr>
            </a:br>
            <a:r>
              <a:rPr lang="pl-PL" sz="2000" b="1">
                <a:solidFill>
                  <a:schemeClr val="tx2"/>
                </a:solidFill>
              </a:rPr>
              <a:t>Sterowanie operacyjne (4.4.6.) </a:t>
            </a:r>
            <a:r>
              <a:rPr lang="pl-PL" sz="2000">
                <a:solidFill>
                  <a:schemeClr val="tx2"/>
                </a:solidFill>
              </a:rPr>
              <a:t>- sterowania operacyjnego w obszarach związanych ze znaczącymi aspektami, tam gdzie ich brak mógłby doprowadzić do odchyleń,</a:t>
            </a:r>
            <a:br>
              <a:rPr lang="pl-PL" sz="2000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/>
            </a:r>
            <a:br>
              <a:rPr lang="pl-PL">
                <a:solidFill>
                  <a:schemeClr val="tx2"/>
                </a:solidFill>
              </a:rPr>
            </a:br>
            <a:r>
              <a:rPr lang="pl-PL" sz="2000" b="1"/>
              <a:t>Gotowość i reagowanie na awarie (4.4.7.) </a:t>
            </a:r>
            <a:r>
              <a:rPr lang="pl-PL" sz="2000"/>
              <a:t>- identyfikowania potencjalnych sytuacji awaryjnych i postępowania po-awaryjnego,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  <a:noFill/>
          <a:ln/>
        </p:spPr>
        <p:txBody>
          <a:bodyPr/>
          <a:lstStyle/>
          <a:p>
            <a:r>
              <a:rPr lang="pl-PL" sz="3200">
                <a:solidFill>
                  <a:srgbClr val="FF0000"/>
                </a:solidFill>
              </a:rPr>
              <a:t>ISO 14001 –</a:t>
            </a:r>
            <a:r>
              <a:rPr lang="pl-PL" sz="3200" b="1">
                <a:solidFill>
                  <a:srgbClr val="FF0000"/>
                </a:solidFill>
              </a:rPr>
              <a:t> Wykaz obowiązkowych procedur</a:t>
            </a:r>
            <a:r>
              <a:rPr lang="pl-PL" sz="32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50825" y="1268413"/>
            <a:ext cx="871378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buSzPct val="70000"/>
              <a:buFontTx/>
              <a:buBlip>
                <a:blip r:embed="rId3"/>
              </a:buBlip>
            </a:pPr>
            <a:r>
              <a:rPr lang="pl-PL" sz="2000" b="1"/>
              <a:t>Monitorowanie i pomiar (4.5.1.) </a:t>
            </a:r>
            <a:r>
              <a:rPr lang="pl-PL" sz="2000"/>
              <a:t>- monitorowania i pomiaru kluczowych charakterystyk operacji i działań, które mogą mieć znaczący wpływ na środowisko oraz sprawdzenie i wzorcowanie sprzętu do pomiarów i monitorowania,</a:t>
            </a:r>
          </a:p>
          <a:p>
            <a:pPr marL="261938" indent="-261938">
              <a:buSzPct val="70000"/>
              <a:buFontTx/>
              <a:buBlip>
                <a:blip r:embed="rId3"/>
              </a:buBlip>
            </a:pPr>
            <a:endParaRPr lang="pl-PL"/>
          </a:p>
          <a:p>
            <a:pPr marL="261938" indent="-261938">
              <a:buSzPct val="70000"/>
              <a:buFontTx/>
              <a:buBlip>
                <a:blip r:embed="rId3"/>
              </a:buBlip>
            </a:pPr>
            <a:r>
              <a:rPr lang="pl-PL" sz="2000" b="1"/>
              <a:t>Ocena zgodności (4.5.2.)</a:t>
            </a:r>
            <a:r>
              <a:rPr lang="pl-PL" sz="2000"/>
              <a:t> – ocena zgodności z obowiązującym prawem i innymi przepisami i wymaganiami,</a:t>
            </a:r>
          </a:p>
          <a:p>
            <a:pPr marL="261938" indent="-261938">
              <a:buSzPct val="70000"/>
              <a:buFontTx/>
              <a:buBlip>
                <a:blip r:embed="rId3"/>
              </a:buBlip>
            </a:pPr>
            <a:endParaRPr lang="pl-PL"/>
          </a:p>
          <a:p>
            <a:pPr marL="261938" indent="-261938">
              <a:buSzPct val="70000"/>
              <a:buFontTx/>
              <a:buBlip>
                <a:blip r:embed="rId3"/>
              </a:buBlip>
            </a:pPr>
            <a:r>
              <a:rPr lang="pl-PL" sz="2000" b="1"/>
              <a:t>Niezgodności, działania korygujące i zapobiegawcze (4.5.3.) </a:t>
            </a:r>
            <a:r>
              <a:rPr lang="pl-PL" sz="2000"/>
              <a:t>- określenia odpowiedzialności i uprawnień w zakresie postępowania z niezgodnościami, badania ich przyczyn oraz podejmowania działań mających na celu zmniejszenie jakichkolwiek skutków z tym związanych oraz inicjowania i przeprowadzania działań korygujących i zapobiegawczych,</a:t>
            </a:r>
          </a:p>
          <a:p>
            <a:pPr marL="261938" indent="-261938">
              <a:buSzPct val="70000"/>
              <a:buFontTx/>
              <a:buBlip>
                <a:blip r:embed="rId3"/>
              </a:buBlip>
            </a:pPr>
            <a:endParaRPr lang="pl-PL"/>
          </a:p>
          <a:p>
            <a:pPr marL="261938" indent="-261938">
              <a:buSzPct val="70000"/>
              <a:buFontTx/>
              <a:buBlip>
                <a:blip r:embed="rId3"/>
              </a:buBlip>
            </a:pPr>
            <a:r>
              <a:rPr lang="pl-PL" sz="2000" b="1"/>
              <a:t>Zapisy (4.5.4) </a:t>
            </a:r>
            <a:r>
              <a:rPr lang="pl-PL" sz="2000"/>
              <a:t>- identyfikacji, utrzymywania i dysponowania zapisami środowiskowymi,</a:t>
            </a:r>
          </a:p>
          <a:p>
            <a:pPr marL="261938" indent="-261938">
              <a:buSzPct val="70000"/>
              <a:buFontTx/>
              <a:buBlip>
                <a:blip r:embed="rId3"/>
              </a:buBlip>
            </a:pPr>
            <a:endParaRPr lang="pl-PL"/>
          </a:p>
          <a:p>
            <a:pPr marL="261938" indent="-261938">
              <a:buSzPct val="70000"/>
              <a:buFontTx/>
              <a:buBlip>
                <a:blip r:embed="rId3"/>
              </a:buBlip>
            </a:pPr>
            <a:r>
              <a:rPr lang="pl-PL" sz="2000" b="1"/>
              <a:t>Audit wewnętrzny (4.5.5.)</a:t>
            </a:r>
            <a:r>
              <a:rPr lang="pl-PL" sz="2000"/>
              <a:t> - okresowych auditów SZŚ.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4450"/>
            <a:ext cx="9180513" cy="792163"/>
          </a:xfrm>
          <a:noFill/>
          <a:ln/>
        </p:spPr>
        <p:txBody>
          <a:bodyPr/>
          <a:lstStyle/>
          <a:p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50825" y="1023938"/>
            <a:ext cx="864235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63538" indent="-363538">
              <a:spcBef>
                <a:spcPct val="40000"/>
              </a:spcBef>
              <a:tabLst>
                <a:tab pos="323850" algn="l"/>
              </a:tabLst>
            </a:pPr>
            <a:r>
              <a:rPr lang="pl-PL" sz="2400" b="1" u="sng"/>
              <a:t>Koszty</a:t>
            </a:r>
            <a:r>
              <a:rPr lang="pl-PL" sz="2400" u="sng"/>
              <a:t> wdrożenia i utrzymania SZŚ według ISO 14001:</a:t>
            </a:r>
            <a:r>
              <a:rPr lang="pl-PL" sz="2400"/>
              <a:t> </a:t>
            </a:r>
          </a:p>
          <a:p>
            <a:pPr marL="363538" indent="-363538">
              <a:spcBef>
                <a:spcPct val="40000"/>
              </a:spcBef>
              <a:buFontTx/>
              <a:buBlip>
                <a:blip r:embed="rId3"/>
              </a:buBlip>
              <a:tabLst>
                <a:tab pos="323850" algn="l"/>
              </a:tabLst>
            </a:pPr>
            <a:r>
              <a:rPr lang="pl-PL" sz="2000"/>
              <a:t>koszty wdrożenia związane z:</a:t>
            </a:r>
          </a:p>
          <a:p>
            <a:pPr marL="812800" lvl="1" indent="-269875">
              <a:spcBef>
                <a:spcPct val="4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doradztwo organizacyjno – techniczne,</a:t>
            </a:r>
          </a:p>
          <a:p>
            <a:pPr marL="812800" lvl="1" indent="-269875">
              <a:spcBef>
                <a:spcPct val="4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przeprowadzeniem prac wstępnych: oceną aktualnego stanu organizacji w odniesieniu do ochrony środowiska, wyborem zespołu wdrażającego system,</a:t>
            </a:r>
          </a:p>
          <a:p>
            <a:pPr marL="812800" lvl="1" indent="-269875">
              <a:spcBef>
                <a:spcPct val="4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identyfikacją aspektów środowiskowych działalności organizacji,</a:t>
            </a:r>
          </a:p>
          <a:p>
            <a:pPr marL="812800" lvl="1" indent="-269875">
              <a:spcBef>
                <a:spcPct val="4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identyfikacją wymogów prawnych z zakresu ochrony środowiska (koszty zakupu i aktualizacji aktów prawnych),</a:t>
            </a:r>
          </a:p>
          <a:p>
            <a:pPr marL="812800" lvl="1" indent="-269875">
              <a:spcBef>
                <a:spcPct val="4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opracowaniem polityki, celów i zadań realizacji polityki ekologicznej organizacji,</a:t>
            </a:r>
          </a:p>
          <a:p>
            <a:pPr marL="812800" lvl="1" indent="-269875">
              <a:spcBef>
                <a:spcPct val="4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opracowywaniem dokumentacji systemu (procedur, instrukcji),</a:t>
            </a:r>
          </a:p>
          <a:p>
            <a:pPr marL="812800" lvl="1" indent="-269875">
              <a:spcBef>
                <a:spcPct val="4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wdrożeniem systemu monitoringu i kontroli (zakup sprzętu do pomiarów, specjalistyczne szkolenie personelu obsługującego aparaturę kontrolno - pomiarową);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Auditowanie </a:t>
            </a:r>
            <a:br>
              <a:rPr lang="pl-PL" sz="3200" b="1">
                <a:solidFill>
                  <a:srgbClr val="FF0000"/>
                </a:solidFill>
              </a:rPr>
            </a:br>
            <a:r>
              <a:rPr lang="pl-PL" sz="3200" b="1">
                <a:solidFill>
                  <a:srgbClr val="FF0000"/>
                </a:solidFill>
              </a:rPr>
              <a:t>systemu zarządzania środowiskowego</a:t>
            </a:r>
          </a:p>
        </p:txBody>
      </p:sp>
      <p:graphicFrame>
        <p:nvGraphicFramePr>
          <p:cNvPr id="18508" name="Group 76"/>
          <p:cNvGraphicFramePr>
            <a:graphicFrameLocks noGrp="1"/>
          </p:cNvGraphicFramePr>
          <p:nvPr>
            <p:ph sz="half" idx="1"/>
          </p:nvPr>
        </p:nvGraphicFramePr>
        <p:xfrm>
          <a:off x="395288" y="1628006"/>
          <a:ext cx="8640762" cy="2089423"/>
        </p:xfrm>
        <a:graphic>
          <a:graphicData uri="http://schemas.openxmlformats.org/drawingml/2006/table">
            <a:tbl>
              <a:tblPr/>
              <a:tblGrid>
                <a:gridCol w="1368425"/>
                <a:gridCol w="2664271"/>
                <a:gridCol w="1439416"/>
                <a:gridCol w="3168650"/>
              </a:tblGrid>
              <a:tr h="936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ISO 19011:2002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Guidelines for quality and/or environmental management systems auditing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PN-EN ISO 19011:2003 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Wytyczne do auditowania systemów zarządzania jakości i/lub zarządzania środowiskowego.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395288" y="4883150"/>
            <a:ext cx="84248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600">
                <a:solidFill>
                  <a:schemeClr val="accent2"/>
                </a:solidFill>
              </a:rPr>
              <a:t>W chwili obecnej, w praktyce, do prowadzenia auditu systemu zarządzania środowiskowego wykorzystuje się normę ISO 19011, a nie normy z grupy ISO 14010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50825" y="1027113"/>
            <a:ext cx="86423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63538" indent="-363538">
              <a:spcBef>
                <a:spcPct val="50000"/>
              </a:spcBef>
              <a:tabLst>
                <a:tab pos="323850" algn="l"/>
              </a:tabLst>
            </a:pPr>
            <a:r>
              <a:rPr lang="pl-PL" sz="2400" b="1" u="sng"/>
              <a:t>Koszty</a:t>
            </a:r>
            <a:r>
              <a:rPr lang="pl-PL" sz="2400" u="sng"/>
              <a:t> wdrożenia i utrzymania SZŚ według ISO 14001</a:t>
            </a:r>
            <a:r>
              <a:rPr lang="pl-PL" sz="2400"/>
              <a:t>: </a:t>
            </a:r>
          </a:p>
          <a:p>
            <a:pPr marL="363538" indent="-363538">
              <a:spcBef>
                <a:spcPct val="50000"/>
              </a:spcBef>
              <a:buFontTx/>
              <a:buBlip>
                <a:blip r:embed="rId3"/>
              </a:buBlip>
              <a:tabLst>
                <a:tab pos="323850" algn="l"/>
              </a:tabLst>
            </a:pPr>
            <a:r>
              <a:rPr lang="pl-PL" sz="2000"/>
              <a:t>koszty funkcjonowania systemu, czyli:</a:t>
            </a:r>
          </a:p>
          <a:p>
            <a:pPr marL="812800" lvl="1" indent="-269875">
              <a:spcBef>
                <a:spcPct val="5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koszty monitoringu (dodatkowe koszty wykonywania pomiarów, analiz, zakupu odczynników, związane z utrzymaniem systemu zarządzania środowiskowego),</a:t>
            </a:r>
          </a:p>
          <a:p>
            <a:pPr marL="812800" lvl="1" indent="-269875">
              <a:spcBef>
                <a:spcPct val="5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koszty audytów i ekspertów zewnętrznych (dwa razy do roku),</a:t>
            </a:r>
          </a:p>
          <a:p>
            <a:pPr marL="812800" lvl="1" indent="-269875">
              <a:spcBef>
                <a:spcPct val="5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koszty realizacji zadań ujętych w programie środowiskowym (koszty dodatkowych zadań ujętych w programie środowiskowym, których realizacji nie podjęto by, gdyby nie przystąpiono do wdrożenia systemu zarządzania środowiskowego),</a:t>
            </a:r>
          </a:p>
          <a:p>
            <a:pPr marL="812800" lvl="1" indent="-269875">
              <a:spcBef>
                <a:spcPct val="50000"/>
              </a:spcBef>
              <a:buFontTx/>
              <a:buBlip>
                <a:blip r:embed="rId4"/>
              </a:buBlip>
              <a:tabLst>
                <a:tab pos="323850" algn="l"/>
              </a:tabLst>
            </a:pPr>
            <a:r>
              <a:rPr lang="pl-PL" sz="2000"/>
              <a:t>koszty </a:t>
            </a:r>
            <a:r>
              <a:rPr lang="pl-PL" sz="2000" i="1"/>
              <a:t>zarządzania </a:t>
            </a:r>
            <a:r>
              <a:rPr lang="pl-PL" sz="2000"/>
              <a:t>(przykładowo wynagrodzenie personelu odpowiedzialnego za funkcjonowanie systemu);</a:t>
            </a:r>
          </a:p>
          <a:p>
            <a:pPr marL="363538" indent="-363538">
              <a:spcBef>
                <a:spcPct val="50000"/>
              </a:spcBef>
              <a:buFontTx/>
              <a:buBlip>
                <a:blip r:embed="rId3"/>
              </a:buBlip>
              <a:tabLst>
                <a:tab pos="323850" algn="l"/>
              </a:tabLst>
            </a:pPr>
            <a:r>
              <a:rPr lang="pl-PL" sz="2000"/>
              <a:t>koszty uzyskania certyfikatu (koszty przeglądu „zerowego" i certyfikującego).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23850" y="1311275"/>
            <a:ext cx="85693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spcBef>
                <a:spcPct val="40000"/>
              </a:spcBef>
              <a:tabLst>
                <a:tab pos="660400" algn="l"/>
              </a:tabLst>
            </a:pPr>
            <a:r>
              <a:rPr lang="pl-PL" sz="2400" b="1" u="sng"/>
              <a:t>Korzyści </a:t>
            </a:r>
            <a:r>
              <a:rPr lang="pl-PL" sz="2400" u="sng"/>
              <a:t>związane z wdrożeniem i funkcjonowaniem SZŚ:</a:t>
            </a:r>
          </a:p>
          <a:p>
            <a:pPr marL="261938" indent="-261938">
              <a:spcBef>
                <a:spcPct val="40000"/>
              </a:spcBef>
              <a:buFontTx/>
              <a:buBlip>
                <a:blip r:embed="rId3"/>
              </a:buBlip>
              <a:tabLst>
                <a:tab pos="660400" algn="l"/>
              </a:tabLst>
            </a:pPr>
            <a:r>
              <a:rPr lang="pl-PL" sz="2000" i="1"/>
              <a:t>Korzyści dla organizacji </a:t>
            </a:r>
            <a:r>
              <a:rPr lang="pl-PL" sz="2000"/>
              <a:t>to są to: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korzyści finansowe (ekonomiczne), które można określić w wartościach pieniężnych, w skład których wchodzą: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korzyści bezpośrednie:</a:t>
            </a:r>
          </a:p>
          <a:p>
            <a:pPr marL="1611313" lvl="3" indent="-239713">
              <a:spcBef>
                <a:spcPct val="40000"/>
              </a:spcBef>
              <a:buFontTx/>
              <a:buBlip>
                <a:blip r:embed="rId6"/>
              </a:buBlip>
              <a:tabLst>
                <a:tab pos="660400" algn="l"/>
              </a:tabLst>
            </a:pPr>
            <a:r>
              <a:rPr lang="pl-PL" sz="2000"/>
              <a:t>związane z odzyskiem surowców wtórnych, z zagospodarowaniem odpadów, ponownym ich wykorzystaniem (</a:t>
            </a:r>
            <a:r>
              <a:rPr lang="pl-PL" sz="2000" i="1"/>
              <a:t>reuse)</a:t>
            </a:r>
            <a:r>
              <a:rPr lang="pl-PL" sz="2000"/>
              <a:t> lub sprzedażą, recyklingiem i inne;</a:t>
            </a:r>
          </a:p>
          <a:p>
            <a:pPr marL="1611313" lvl="3" indent="-239713">
              <a:spcBef>
                <a:spcPct val="40000"/>
              </a:spcBef>
              <a:buFontTx/>
              <a:buBlip>
                <a:blip r:embed="rId6"/>
              </a:buBlip>
              <a:tabLst>
                <a:tab pos="660400" algn="l"/>
              </a:tabLst>
            </a:pPr>
            <a:r>
              <a:rPr lang="pl-PL" sz="2000"/>
              <a:t>oszczędności związane z redukcją zużycia energii i innych mediów, surowców i materiałów stosowanych w procesach produkcyjnych (poprawa efektywności gospodarowania);</a:t>
            </a:r>
          </a:p>
          <a:p>
            <a:pPr marL="1611313" lvl="3" indent="-239713">
              <a:spcBef>
                <a:spcPct val="40000"/>
              </a:spcBef>
              <a:buFontTx/>
              <a:buBlip>
                <a:blip r:embed="rId6"/>
              </a:buBlip>
              <a:tabLst>
                <a:tab pos="660400" algn="l"/>
              </a:tabLst>
            </a:pPr>
            <a:r>
              <a:rPr lang="pl-PL" sz="2000"/>
              <a:t>korzyści z tytułu zmniejszonych opłat i kar ekologicznych.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23850" y="1095375"/>
            <a:ext cx="85693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spcBef>
                <a:spcPct val="40000"/>
              </a:spcBef>
              <a:tabLst>
                <a:tab pos="660400" algn="l"/>
              </a:tabLst>
            </a:pPr>
            <a:r>
              <a:rPr lang="pl-PL" sz="2400" b="1" u="sng"/>
              <a:t>Korzyści </a:t>
            </a:r>
            <a:r>
              <a:rPr lang="pl-PL" sz="2400" u="sng"/>
              <a:t>związane z wdrożeniem i funkcjonowaniem SZŚ:</a:t>
            </a:r>
          </a:p>
          <a:p>
            <a:pPr marL="261938" indent="-261938">
              <a:spcBef>
                <a:spcPct val="40000"/>
              </a:spcBef>
              <a:buFontTx/>
              <a:buBlip>
                <a:blip r:embed="rId3"/>
              </a:buBlip>
              <a:tabLst>
                <a:tab pos="660400" algn="l"/>
              </a:tabLst>
            </a:pPr>
            <a:r>
              <a:rPr lang="pl-PL" sz="2000" i="1"/>
              <a:t>Korzyści dla organizacji </a:t>
            </a:r>
            <a:r>
              <a:rPr lang="pl-PL" sz="2000"/>
              <a:t>to są to: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korzyści finansowe (ekonomiczne), które można określić w wartościach pieniężnych, w skład których wchodzą: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korzyści pośrednie:</a:t>
            </a:r>
          </a:p>
          <a:p>
            <a:pPr marL="1611313" lvl="3" indent="-239713">
              <a:spcBef>
                <a:spcPct val="40000"/>
              </a:spcBef>
              <a:buFontTx/>
              <a:buBlip>
                <a:blip r:embed="rId6"/>
              </a:buBlip>
              <a:tabLst>
                <a:tab pos="660400" algn="l"/>
              </a:tabLst>
            </a:pPr>
            <a:r>
              <a:rPr lang="pl-PL" sz="2000"/>
              <a:t>związane ze zmniejszeniem składek ubezpieczeniowych będące wynikiem lepszego zabezpieczenia przedsiębiorstwa, wyższej ekologizacji, mniejszego ryzyka środowiskowego;</a:t>
            </a:r>
          </a:p>
          <a:p>
            <a:pPr marL="1611313" lvl="3" indent="-239713">
              <a:spcBef>
                <a:spcPct val="40000"/>
              </a:spcBef>
              <a:buFontTx/>
              <a:buBlip>
                <a:blip r:embed="rId6"/>
              </a:buBlip>
              <a:tabLst>
                <a:tab pos="660400" algn="l"/>
              </a:tabLst>
            </a:pPr>
            <a:r>
              <a:rPr lang="pl-PL" sz="2000"/>
              <a:t>związane z poprawą niezawodności funkcjonujących systemów, a w szczególności redukcją kosztów napraw;</a:t>
            </a:r>
          </a:p>
          <a:p>
            <a:pPr marL="1611313" lvl="3" indent="-239713">
              <a:spcBef>
                <a:spcPct val="40000"/>
              </a:spcBef>
              <a:buFontTx/>
              <a:buBlip>
                <a:blip r:embed="rId6"/>
              </a:buBlip>
              <a:tabLst>
                <a:tab pos="660400" algn="l"/>
              </a:tabLst>
            </a:pPr>
            <a:r>
              <a:rPr lang="pl-PL" sz="2000"/>
              <a:t>wynikające z możliwości uzyskania tańszych kredytów bankowych, korzystania z wszelkiego rodzaju funduszy na ochronę środowiska przeznaczane na inwestycje proekologiczne;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23850" y="1382713"/>
            <a:ext cx="85693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spcBef>
                <a:spcPct val="40000"/>
              </a:spcBef>
              <a:tabLst>
                <a:tab pos="660400" algn="l"/>
              </a:tabLst>
            </a:pPr>
            <a:r>
              <a:rPr lang="pl-PL" sz="2400" b="1" u="sng"/>
              <a:t>Korzyści </a:t>
            </a:r>
            <a:r>
              <a:rPr lang="pl-PL" sz="2400" u="sng"/>
              <a:t>związane z wdrożeniem i funkcjonowaniem SZŚ:</a:t>
            </a:r>
          </a:p>
          <a:p>
            <a:pPr marL="261938" indent="-261938">
              <a:spcBef>
                <a:spcPct val="40000"/>
              </a:spcBef>
              <a:buFontTx/>
              <a:buBlip>
                <a:blip r:embed="rId3"/>
              </a:buBlip>
              <a:tabLst>
                <a:tab pos="660400" algn="l"/>
              </a:tabLst>
            </a:pPr>
            <a:r>
              <a:rPr lang="pl-PL" sz="2000" i="1"/>
              <a:t>Korzyści dla organizacji </a:t>
            </a:r>
            <a:r>
              <a:rPr lang="pl-PL" sz="2000"/>
              <a:t>to są to: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korzyści nie finansowe, których wycena jest bardzo skomplikowana lub niemożliwa, należą do nich: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spełnienie oczekiwań klientów co do zakupywanych produktów, wzrost zaufania u klientów, polepszenie pozycji na rynku a przez to wzrost udziału na rynku;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polepszenie wiarygodności konkurencyjnej na rynkach wewnętrznych i zachodnich oraz wyróżnianie się na tle swojej branży i innych organizacji w swoim otoczeniu;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oferowanie lepszych warunków dla przyszłych inwestorów,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zapewnienie zgodności z obowiązującymi wymaganiami prawnymi i innymi;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23850" y="1311275"/>
            <a:ext cx="8569325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spcBef>
                <a:spcPct val="40000"/>
              </a:spcBef>
              <a:tabLst>
                <a:tab pos="660400" algn="l"/>
              </a:tabLst>
            </a:pPr>
            <a:r>
              <a:rPr lang="pl-PL" sz="2400" b="1" u="sng"/>
              <a:t>Korzyści </a:t>
            </a:r>
            <a:r>
              <a:rPr lang="pl-PL" sz="2400" u="sng"/>
              <a:t>związane z wdrożeniem i funkcjonowaniem SZŚ:</a:t>
            </a:r>
          </a:p>
          <a:p>
            <a:pPr marL="261938" indent="-261938">
              <a:spcBef>
                <a:spcPct val="40000"/>
              </a:spcBef>
              <a:buFontTx/>
              <a:buBlip>
                <a:blip r:embed="rId3"/>
              </a:buBlip>
              <a:tabLst>
                <a:tab pos="660400" algn="l"/>
              </a:tabLst>
            </a:pPr>
            <a:r>
              <a:rPr lang="pl-PL" sz="2000" i="1"/>
              <a:t>Korzyści dla organizacji </a:t>
            </a:r>
            <a:r>
              <a:rPr lang="pl-PL" sz="2000"/>
              <a:t>to są to: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korzyści nie finansowe, których wycena jest bardzo skomplikowana lub niemożliwa, należą do nich: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szybsze i sprawniejsze uzyskiwanie pozwoleń, decyzji w sprawie działalności organizacji oraz łatwiejsze uzyskiwanie innych pozwoleń i zatwierdzeń;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ciągłe doskonalenie we wszystkich dziedzinach działalności organizacji;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motywowanie poddostawców i kontrahentów do wprowadzenia systemu i realizacji zasady </a:t>
            </a:r>
            <a:r>
              <a:rPr lang="pl-PL" sz="2000" i="1"/>
              <a:t>ciągłego doskonalenia</a:t>
            </a:r>
            <a:r>
              <a:rPr lang="pl-PL" sz="2000"/>
              <a:t> w zakresie zmniejszenia przez nich negatywnego oddziaływania na środowisko;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23850" y="1311275"/>
            <a:ext cx="85693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spcBef>
                <a:spcPct val="40000"/>
              </a:spcBef>
              <a:tabLst>
                <a:tab pos="660400" algn="l"/>
              </a:tabLst>
            </a:pPr>
            <a:r>
              <a:rPr lang="pl-PL" sz="2400" b="1" u="sng"/>
              <a:t>Korzyści </a:t>
            </a:r>
            <a:r>
              <a:rPr lang="pl-PL" sz="2400" u="sng"/>
              <a:t>związane z wdrożeniem i funkcjonowaniem SZŚ:</a:t>
            </a:r>
          </a:p>
          <a:p>
            <a:pPr marL="261938" indent="-261938">
              <a:spcBef>
                <a:spcPct val="40000"/>
              </a:spcBef>
              <a:buFontTx/>
              <a:buBlip>
                <a:blip r:embed="rId3"/>
              </a:buBlip>
              <a:tabLst>
                <a:tab pos="660400" algn="l"/>
              </a:tabLst>
            </a:pPr>
            <a:r>
              <a:rPr lang="pl-PL" sz="2000" i="1"/>
              <a:t>Korzyści dla organizacji </a:t>
            </a:r>
            <a:r>
              <a:rPr lang="pl-PL" sz="2000"/>
              <a:t>to są to: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korzyści nie finansowe, których wycena jest bardzo skomplikowana lub niemożliwa, należą do nich: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możliwość zademonstrowania posiadania i realizacji obranej polityki organizacji wobec środowiska a przez to poprawę stosunków ze społeczeństwem, organizacjami proekologicznymi, organami nadzoru i kontroli, władzami samorządowymi i innymi;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sprawniejsze </a:t>
            </a:r>
            <a:r>
              <a:rPr lang="pl-PL" sz="2000" i="1"/>
              <a:t>zarządzanie </a:t>
            </a:r>
            <a:r>
              <a:rPr lang="pl-PL" sz="2000"/>
              <a:t>organizacji (jasno określone: cele i zadania, programy, procedury ich realizacji, odpowiedzialność na każdym stanowisku pracy, procedury kontroli działalności i inne),</a:t>
            </a:r>
          </a:p>
          <a:p>
            <a:pPr marL="1160463" lvl="2" indent="-246063">
              <a:spcBef>
                <a:spcPct val="40000"/>
              </a:spcBef>
              <a:buFontTx/>
              <a:buBlip>
                <a:blip r:embed="rId5"/>
              </a:buBlip>
              <a:tabLst>
                <a:tab pos="660400" algn="l"/>
              </a:tabLst>
            </a:pPr>
            <a:r>
              <a:rPr lang="pl-PL" sz="2000"/>
              <a:t>stworzenie bazy danych informacji środowiskowej.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23850" y="1598613"/>
            <a:ext cx="856932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spcBef>
                <a:spcPct val="40000"/>
              </a:spcBef>
              <a:tabLst>
                <a:tab pos="660400" algn="l"/>
              </a:tabLst>
            </a:pPr>
            <a:r>
              <a:rPr lang="pl-PL" sz="2400" b="1" u="sng"/>
              <a:t>Korzyści </a:t>
            </a:r>
            <a:r>
              <a:rPr lang="pl-PL" sz="2400" u="sng"/>
              <a:t>związane z wdrożeniem i funkcjonowaniem SZŚ:</a:t>
            </a:r>
          </a:p>
          <a:p>
            <a:pPr marL="261938" indent="-261938">
              <a:spcBef>
                <a:spcPct val="40000"/>
              </a:spcBef>
              <a:buFontTx/>
              <a:buBlip>
                <a:blip r:embed="rId3"/>
              </a:buBlip>
              <a:tabLst>
                <a:tab pos="660400" algn="l"/>
              </a:tabLst>
            </a:pPr>
            <a:r>
              <a:rPr lang="pl-PL" sz="2000" i="1"/>
              <a:t>Korzyści dla pracowników, </a:t>
            </a:r>
            <a:r>
              <a:rPr lang="pl-PL" sz="2000"/>
              <a:t>można wyróżnić: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poczucie bezpieczeństwa swojego i swojej rodziny (stabilna sytuacja materialna pracownika i jego rodziny poprzez wysokie notowania organizacji na rynku oraz większe bezpieczeństwo o własne zdrowie pracownika i jego rodziny poprzez obniżone ryzyko powstawania katastrof ekologicznych wywołanych przez organizację w której pracuje);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satysfakcja z wykonywanej pracy;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wzrost odpowiedzialności za wykonywaną pracę będący wynikiem podziału obowiązków i przypisania odpowiedzialności na każdym stanowisku pracy;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23850" y="1598613"/>
            <a:ext cx="856932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spcBef>
                <a:spcPct val="40000"/>
              </a:spcBef>
              <a:tabLst>
                <a:tab pos="660400" algn="l"/>
              </a:tabLst>
            </a:pPr>
            <a:r>
              <a:rPr lang="pl-PL" sz="2400" b="1" u="sng"/>
              <a:t>Korzyści </a:t>
            </a:r>
            <a:r>
              <a:rPr lang="pl-PL" sz="2400" u="sng"/>
              <a:t>związane z wdrożeniem i funkcjonowaniem SZŚ:</a:t>
            </a:r>
          </a:p>
          <a:p>
            <a:pPr marL="261938" indent="-261938">
              <a:spcBef>
                <a:spcPct val="40000"/>
              </a:spcBef>
              <a:buFontTx/>
              <a:buBlip>
                <a:blip r:embed="rId3"/>
              </a:buBlip>
              <a:tabLst>
                <a:tab pos="660400" algn="l"/>
              </a:tabLst>
            </a:pPr>
            <a:r>
              <a:rPr lang="pl-PL" sz="2000" i="1"/>
              <a:t>Korzyści dla pracowników, </a:t>
            </a:r>
            <a:r>
              <a:rPr lang="pl-PL" sz="2000"/>
              <a:t>można wyróżnić: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możliwość podnoszenia swoich kwalifikacji, ciągłego doskonalenia umiejętności;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zaangażowanie w proces wdrażania systemu zapewni poczucie przydatności, spójności z organizacją;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uczestnictwo w procesie podejmowania decyzji wpłynie na podniesienie jakości i wydajności pracy;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świadomość możliwości osiągnięcia w przyszłości korzyści finansowych, będących wynikiem redukcji kosztów wytwarzania i funkcjonowania przedsiębiorstwa.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-36513" y="44450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>
                <a:solidFill>
                  <a:srgbClr val="993300"/>
                </a:solidFill>
              </a:rPr>
              <a:t>ISO 14001 –</a:t>
            </a:r>
            <a:r>
              <a:rPr lang="pl-PL" sz="3200" b="1">
                <a:solidFill>
                  <a:srgbClr val="993300"/>
                </a:solidFill>
              </a:rPr>
              <a:t> Koszty i korzyści wdrożenia</a:t>
            </a:r>
            <a:r>
              <a:rPr lang="pl-PL" sz="320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23850" y="1166813"/>
            <a:ext cx="8569325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spcBef>
                <a:spcPct val="40000"/>
              </a:spcBef>
              <a:tabLst>
                <a:tab pos="660400" algn="l"/>
              </a:tabLst>
            </a:pPr>
            <a:r>
              <a:rPr lang="pl-PL" sz="2400" b="1" u="sng"/>
              <a:t>Korzyści </a:t>
            </a:r>
            <a:r>
              <a:rPr lang="pl-PL" sz="2400" u="sng"/>
              <a:t>związane z wdrożeniem i funkcjonowaniem SZŚ:</a:t>
            </a:r>
          </a:p>
          <a:p>
            <a:pPr marL="261938" indent="-261938">
              <a:spcBef>
                <a:spcPct val="40000"/>
              </a:spcBef>
              <a:buFontTx/>
              <a:buBlip>
                <a:blip r:embed="rId3"/>
              </a:buBlip>
              <a:tabLst>
                <a:tab pos="660400" algn="l"/>
              </a:tabLst>
            </a:pPr>
            <a:r>
              <a:rPr lang="pl-PL" sz="2000" i="1"/>
              <a:t>Korzyści dla społeczeństwa, </a:t>
            </a:r>
            <a:r>
              <a:rPr lang="pl-PL" sz="2000"/>
              <a:t>zaliczyć należy</a:t>
            </a:r>
            <a:r>
              <a:rPr lang="pl-PL" sz="2000" i="1"/>
              <a:t>:</a:t>
            </a:r>
            <a:endParaRPr lang="pl-PL" sz="2000"/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poprawa stanu środowiska naturalnego;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poczucie większego bezpieczeństwa, zmniejszonego ryzyka środowiskowego;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poprawa stosunków pomiędzy stronami: organizacja a społeczność lokalna;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usprawnienie procesu wydawania decyzji, pozwoleń na prowadzenie działalności;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większe zaufanie klientów;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współpraca z organami kontroli ochrony środowiska;</a:t>
            </a:r>
          </a:p>
          <a:p>
            <a:pPr marL="711200" lvl="1" indent="-254000">
              <a:spcBef>
                <a:spcPct val="40000"/>
              </a:spcBef>
              <a:buFontTx/>
              <a:buBlip>
                <a:blip r:embed="rId4"/>
              </a:buBlip>
              <a:tabLst>
                <a:tab pos="660400" algn="l"/>
              </a:tabLst>
            </a:pPr>
            <a:r>
              <a:rPr lang="pl-PL" sz="2000"/>
              <a:t>możliwość stworzenia dodatkowych miejsc pracy w związku z wdrażaniem i utrzymaniem systemu zarządzania środowiskowego.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652934"/>
          </a:xfrm>
        </p:spPr>
        <p:txBody>
          <a:bodyPr/>
          <a:lstStyle/>
          <a:p>
            <a:r>
              <a:rPr lang="pl-PL" sz="3200" b="1">
                <a:solidFill>
                  <a:srgbClr val="FF0000"/>
                </a:solidFill>
              </a:rPr>
              <a:t>Etykietowanie środowiskowe</a:t>
            </a:r>
          </a:p>
        </p:txBody>
      </p:sp>
      <p:graphicFrame>
        <p:nvGraphicFramePr>
          <p:cNvPr id="14491" name="Group 155"/>
          <p:cNvGraphicFramePr>
            <a:graphicFrameLocks noGrp="1"/>
          </p:cNvGraphicFramePr>
          <p:nvPr/>
        </p:nvGraphicFramePr>
        <p:xfrm>
          <a:off x="1" y="404664"/>
          <a:ext cx="9036049" cy="6156960"/>
        </p:xfrm>
        <a:graphic>
          <a:graphicData uri="http://schemas.openxmlformats.org/drawingml/2006/table">
            <a:tbl>
              <a:tblPr/>
              <a:tblGrid>
                <a:gridCol w="1259631"/>
                <a:gridCol w="3240360"/>
                <a:gridCol w="1296144"/>
                <a:gridCol w="3239914"/>
              </a:tblGrid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Dokument ISO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Tytuł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Tytuł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14020:1998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labels and declarations – General principles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PrPN-EN ISO 14020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Etykiety i deklaracje środowiskowe – Zasady ogólne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14021:1999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labels and declarations - Self-declared environmental claims (Type II environmental labelling)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PN-EN ISO 14021:2002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Etykiety i deklaracje środowiskowe – Własne stwierdzenia środowiskowe (Etykietowanie środowiskowe II typu)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14024:1999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labels and declarations - Type I environmental labelling - Principles and procedures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PN-EN ISO 14024: 2002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Etykiety i deklaracje środowiskowe – Etykietowanie środowiskowe I typu - Zasady i procedury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 14025:2000 (2006)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labels and declarations – Type III environmental declarations</a:t>
                      </a:r>
                      <a:r>
                        <a:rPr lang="pl-PL" sz="15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Principles and procedures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PN-EN ISO 14025:2010</a:t>
                      </a:r>
                      <a:endParaRPr lang="pl-PL" sz="15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5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Etykiety i deklaracje środowiskowe -- Deklaracje środowiskowe III typu -- Zasady i procedury</a:t>
                      </a:r>
                      <a:endParaRPr kumimoji="0" 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5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ISO/AWI 14026</a:t>
                      </a:r>
                      <a:endParaRPr kumimoji="0" 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5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labels and declarations -- Communication of footprint information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 - brak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5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Etykiety i deklaracje środowiskowe - Przekazywanie informacji (footprint)</a:t>
                      </a:r>
                      <a:endParaRPr lang="pl-PL" sz="15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500" b="0" i="0" u="non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ISO/DTS 14027</a:t>
                      </a:r>
                      <a:endParaRPr kumimoji="0" 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labels and declarations -- Type III environmental declarations -- Product Category Rule (PCR) development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Polski odpowiednik - brak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5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Etykiety i deklaracje środowiskowe - Deklaracje środowiskowe typu III – Rozwój zasad kategoryzacji produkt</a:t>
                      </a:r>
                      <a:endParaRPr kumimoji="0" 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8080</Words>
  <Application>Microsoft Office PowerPoint</Application>
  <PresentationFormat>Pokaz na ekranie (4:3)</PresentationFormat>
  <Paragraphs>1380</Paragraphs>
  <Slides>88</Slides>
  <Notes>88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88</vt:i4>
      </vt:variant>
    </vt:vector>
  </HeadingPairs>
  <TitlesOfParts>
    <vt:vector size="90" baseType="lpstr">
      <vt:lpstr>Projekt domyślny</vt:lpstr>
      <vt:lpstr>Fotografia Photo Editor</vt:lpstr>
      <vt:lpstr>SYSTEMY ZARZĄDZANIA ŚRODOWISKOWEGO </vt:lpstr>
      <vt:lpstr>System zarządzania środowiskowego</vt:lpstr>
      <vt:lpstr>System zarządzania środowiskowego</vt:lpstr>
      <vt:lpstr>System zarządzania środowiskowego</vt:lpstr>
      <vt:lpstr>System zarządzania środowiskowego</vt:lpstr>
      <vt:lpstr>Zarządzanie środowiskowe</vt:lpstr>
      <vt:lpstr>Auditowanie środowiskowe</vt:lpstr>
      <vt:lpstr>Auditowanie  systemu zarządzania środowiskowego</vt:lpstr>
      <vt:lpstr>Etykietowanie środowiskowe</vt:lpstr>
      <vt:lpstr>Ocena efektów działalności środowiskowej</vt:lpstr>
      <vt:lpstr>Ocena cyklu życia</vt:lpstr>
      <vt:lpstr>Ocena cyklu życia</vt:lpstr>
      <vt:lpstr>Ocena cyklu życia</vt:lpstr>
      <vt:lpstr>Definicje</vt:lpstr>
      <vt:lpstr>Zarządzanie gazami cieplarnianymi i działalnością z nimi związanymi (Ocena środowiskowych miejsc i organizacji  oraz Aspekty środowiskowe w normalizacji produktów )</vt:lpstr>
      <vt:lpstr>Zarządzanie gazami cieplarnianymi i działalnością z nimi związanymi</vt:lpstr>
      <vt:lpstr>Zarządzanie gazami cieplarnianymi i działalnością z nimi związanymi</vt:lpstr>
      <vt:lpstr>Zarządzanie gazami cieplarnianymi i działalnością z nimi związanymi</vt:lpstr>
      <vt:lpstr>Rodzina norm ISO 14000 </vt:lpstr>
      <vt:lpstr>Rodzina norm ISO 14000   struktura narzędzi w zarządzaniu środowiskowym  </vt:lpstr>
      <vt:lpstr>ISO 14001:2004  PN-EN ISO 14001:2005</vt:lpstr>
      <vt:lpstr>Cechy charakterystyczne ISO 14001</vt:lpstr>
      <vt:lpstr>Cechy charakterystyczne ISO 14001</vt:lpstr>
      <vt:lpstr>Cechy charakterystyczne ISO 14001</vt:lpstr>
      <vt:lpstr>Cechy charakterystyczne ISO 14001</vt:lpstr>
      <vt:lpstr>Cechy charakterystyczne ISO 14001</vt:lpstr>
      <vt:lpstr>Struktura normy ISO 14001</vt:lpstr>
      <vt:lpstr>Struktura normy ISO 14001</vt:lpstr>
      <vt:lpstr>ISO 14001 - Zakres normy (p.1.) </vt:lpstr>
      <vt:lpstr>ISO 14001 - Zakres normy (p.1.) </vt:lpstr>
      <vt:lpstr>ISO 14001 – Terminy i definicje (p.3.) </vt:lpstr>
      <vt:lpstr>ISO 14001 – Terminy i definicje (p.3.) </vt:lpstr>
      <vt:lpstr>ISO 14001 – Terminy i definicje (p.3.) </vt:lpstr>
      <vt:lpstr>ISO 14001 – Terminy i definicje (p.3.) </vt:lpstr>
      <vt:lpstr>ISO 14001 – Terminy i definicje (p.3.) </vt:lpstr>
      <vt:lpstr>ISO 14001 – Terminy i definicje (p.3.) </vt:lpstr>
      <vt:lpstr>ISO 14001 – Terminy i definicje (p.3.) </vt:lpstr>
      <vt:lpstr>ISO 14001 – Terminy i definicje (p.3.) </vt:lpstr>
      <vt:lpstr>ISO 14001 – Terminy i definicje (p.3.) </vt:lpstr>
      <vt:lpstr>ISO 14001 – Terminy i definicje (p.3.)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4.3. Planowanie</vt:lpstr>
      <vt:lpstr>4.3. Planowanie</vt:lpstr>
      <vt:lpstr>4.3. Planowanie</vt:lpstr>
      <vt:lpstr>4.3. Planowanie</vt:lpstr>
      <vt:lpstr>4.3. Planowanie</vt:lpstr>
      <vt:lpstr>4.3. Planowanie</vt:lpstr>
      <vt:lpstr>4.3. Planowanie</vt:lpstr>
      <vt:lpstr>4.3. Planowanie</vt:lpstr>
      <vt:lpstr>4.3. Planowanie</vt:lpstr>
      <vt:lpstr>4.3. Planowanie</vt:lpstr>
      <vt:lpstr>4.3. Planowanie</vt:lpstr>
      <vt:lpstr>4.3. Planowanie</vt:lpstr>
      <vt:lpstr>4.3. Planowanie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Wymagania dotyczące SZŚ (p. 4.)  </vt:lpstr>
      <vt:lpstr>ISO 14001 – Wykaz obowiązkowych procedur  </vt:lpstr>
      <vt:lpstr>ISO 14001 – Wykaz obowiązkowych procedur  </vt:lpstr>
      <vt:lpstr>ISO 14001 – Koszty i korzyści wdrożenia  </vt:lpstr>
      <vt:lpstr>Slajd 80</vt:lpstr>
      <vt:lpstr>Slajd 81</vt:lpstr>
      <vt:lpstr>Slajd 82</vt:lpstr>
      <vt:lpstr>Slajd 83</vt:lpstr>
      <vt:lpstr>Slajd 84</vt:lpstr>
      <vt:lpstr>Slajd 85</vt:lpstr>
      <vt:lpstr>Slajd 86</vt:lpstr>
      <vt:lpstr>Slajd 87</vt:lpstr>
      <vt:lpstr>Slajd 88</vt:lpstr>
    </vt:vector>
  </TitlesOfParts>
  <Company>ghost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SYSTEMY ZARZĄDZANIA ŚRODOWISKOWEGO</dc:title>
  <dc:creator>konrad</dc:creator>
  <cp:lastModifiedBy>ja</cp:lastModifiedBy>
  <cp:revision>71</cp:revision>
  <dcterms:created xsi:type="dcterms:W3CDTF">2006-11-20T23:19:42Z</dcterms:created>
  <dcterms:modified xsi:type="dcterms:W3CDTF">2015-10-23T22:34:48Z</dcterms:modified>
</cp:coreProperties>
</file>